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oboto"/>
      <p:regular r:id="rId26"/>
      <p:bold r:id="rId27"/>
      <p:italic r:id="rId28"/>
      <p:boldItalic r:id="rId29"/>
    </p:embeddedFont>
    <p:embeddedFont>
      <p:font typeface="Lato"/>
      <p:regular r:id="rId30"/>
      <p:bold r:id="rId31"/>
      <p:italic r:id="rId32"/>
      <p:boldItalic r:id="rId33"/>
    </p:embeddedFont>
    <p:embeddedFont>
      <p:font typeface="Oswald"/>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regular.fntdata"/><Relationship Id="rId25" Type="http://schemas.openxmlformats.org/officeDocument/2006/relationships/slide" Target="slides/slide21.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7.xml"/><Relationship Id="rId33" Type="http://schemas.openxmlformats.org/officeDocument/2006/relationships/font" Target="fonts/Lato-boldItalic.fntdata"/><Relationship Id="rId10" Type="http://schemas.openxmlformats.org/officeDocument/2006/relationships/slide" Target="slides/slide6.xml"/><Relationship Id="rId32" Type="http://schemas.openxmlformats.org/officeDocument/2006/relationships/font" Target="fonts/Lato-italic.fntdata"/><Relationship Id="rId13" Type="http://schemas.openxmlformats.org/officeDocument/2006/relationships/slide" Target="slides/slide9.xml"/><Relationship Id="rId35" Type="http://schemas.openxmlformats.org/officeDocument/2006/relationships/font" Target="fonts/Oswald-bold.fntdata"/><Relationship Id="rId12" Type="http://schemas.openxmlformats.org/officeDocument/2006/relationships/slide" Target="slides/slide8.xml"/><Relationship Id="rId34" Type="http://schemas.openxmlformats.org/officeDocument/2006/relationships/font" Target="fonts/Oswald-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a379912fc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a379912fc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e2dfd67a98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e2dfd67a98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2dfd67a9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e2dfd67a9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4821e6c2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4821e6c2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highlight>
                <a:schemeClr val="lt1"/>
              </a:highlight>
              <a:latin typeface="Roboto"/>
              <a:ea typeface="Roboto"/>
              <a:cs typeface="Roboto"/>
              <a:sym typeface="Roboto"/>
            </a:endParaRPr>
          </a:p>
          <a:p>
            <a:pPr indent="0" lvl="0" marL="0" rtl="0" algn="l">
              <a:lnSpc>
                <a:spcPct val="115000"/>
              </a:lnSpc>
              <a:spcBef>
                <a:spcPts val="1600"/>
              </a:spcBef>
              <a:spcAft>
                <a:spcPts val="1600"/>
              </a:spcAft>
              <a:buClr>
                <a:schemeClr val="dk1"/>
              </a:buClr>
              <a:buSzPts val="1100"/>
              <a:buFont typeface="Arial"/>
              <a:buNone/>
            </a:pPr>
            <a:r>
              <a:rPr lang="en" sz="1350">
                <a:solidFill>
                  <a:schemeClr val="dk1"/>
                </a:solidFill>
                <a:highlight>
                  <a:schemeClr val="lt1"/>
                </a:highlight>
                <a:latin typeface="Roboto"/>
                <a:ea typeface="Roboto"/>
                <a:cs typeface="Roboto"/>
                <a:sym typeface="Roboto"/>
              </a:rPr>
              <a:t> We offer cutting-edge mentored courses in Web and mobile Development, working with the industry’s best professionals to create the most that promise to take you from beginner to job-ready developer in 3 months. </a:t>
            </a:r>
            <a:endParaRPr sz="10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e2dfd67a98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e2dfd67a98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e2dfd67a98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e2dfd67a98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e2dfd67a98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e2dfd67a98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cadcd93d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cadcd93d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e2dfd67a98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e2dfd67a98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e2dfd67a98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e2dfd67a98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e2dfd67a9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e2dfd67a9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44e649cd2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44e649cd2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94e0ab6d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94e0ab6d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aff74f6b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aff74f6b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7238675f0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238675f0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Why are we focusing on LinkedIn today?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Because it’s one of the most use tools that the recruiter looks at in order to check your career path + It’s a for recruiter to find candidates </a:t>
            </a:r>
            <a:endParaRPr sz="1200">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732a4510e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732a4510e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e2dfd67a9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e2dfd67a9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e2dfd67a9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e2dfd67a9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e2dfd67a98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e2dfd67a98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e2dfd67a98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e2dfd67a98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e2dfd67a98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e2dfd67a98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blog.linkedin.com/2015/03/18/add-to-profile/"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linkedin.com/in/stanislav-medyanik/?miniProfileUrn=urn%3Ali%3Afs_miniProfile%3AACoAABxiOOEBUSO3KeUxCWvs8E5s7PninyKl7rQ" TargetMode="Externa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docs.google.com/document/d/13TsXv84LoU7Kn5xWBO0Imw-iV0Wu-GpesMOK_z_HM9o/edit" TargetMode="External"/><Relationship Id="rId4" Type="http://schemas.openxmlformats.org/officeDocument/2006/relationships/hyperlink" Target="https://daily.dev/" TargetMode="External"/><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1.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linkedin.com/in/lital-chekroun-858247245/" TargetMode="Externa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3" name="Shape 53"/>
        <p:cNvGrpSpPr/>
        <p:nvPr/>
      </p:nvGrpSpPr>
      <p:grpSpPr>
        <a:xfrm>
          <a:off x="0" y="0"/>
          <a:ext cx="0" cy="0"/>
          <a:chOff x="0" y="0"/>
          <a:chExt cx="0" cy="0"/>
        </a:xfrm>
      </p:grpSpPr>
      <p:sp>
        <p:nvSpPr>
          <p:cNvPr id="54" name="Google Shape;54;p13"/>
          <p:cNvSpPr/>
          <p:nvPr/>
        </p:nvSpPr>
        <p:spPr>
          <a:xfrm>
            <a:off x="0" y="2496725"/>
            <a:ext cx="9144000" cy="2646900"/>
          </a:xfrm>
          <a:prstGeom prst="rect">
            <a:avLst/>
          </a:prstGeom>
          <a:solidFill>
            <a:srgbClr val="F3F3F3"/>
          </a:solidFill>
          <a:ln>
            <a:noFill/>
          </a:ln>
          <a:effectLst>
            <a:outerShdw blurRad="57150" rotWithShape="0" algn="bl" dir="5400000" dist="19050">
              <a:srgbClr val="000000">
                <a:alpha val="50000"/>
              </a:srgbClr>
            </a:outerShdw>
            <a:reflection blurRad="0" dir="5400000" dist="3810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nvSpPr>
        <p:spPr>
          <a:xfrm>
            <a:off x="4034750" y="1546400"/>
            <a:ext cx="1011300" cy="3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solidFill>
                <a:srgbClr val="FFFFFF"/>
              </a:solidFill>
            </a:endParaRPr>
          </a:p>
        </p:txBody>
      </p:sp>
      <p:sp>
        <p:nvSpPr>
          <p:cNvPr id="56" name="Google Shape;56;p13"/>
          <p:cNvSpPr txBox="1"/>
          <p:nvPr/>
        </p:nvSpPr>
        <p:spPr>
          <a:xfrm>
            <a:off x="2532425" y="1342425"/>
            <a:ext cx="1856700" cy="3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57" name="Google Shape;57;p13"/>
          <p:cNvSpPr txBox="1"/>
          <p:nvPr/>
        </p:nvSpPr>
        <p:spPr>
          <a:xfrm>
            <a:off x="4753700" y="2496725"/>
            <a:ext cx="2086800" cy="26469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t/>
            </a:r>
            <a:endParaRPr i="1" sz="1100">
              <a:solidFill>
                <a:srgbClr val="333333"/>
              </a:solidFill>
              <a:latin typeface="Calibri"/>
              <a:ea typeface="Calibri"/>
              <a:cs typeface="Calibri"/>
              <a:sym typeface="Calibri"/>
            </a:endParaRPr>
          </a:p>
        </p:txBody>
      </p:sp>
      <p:sp>
        <p:nvSpPr>
          <p:cNvPr id="58" name="Google Shape;58;p13"/>
          <p:cNvSpPr txBox="1"/>
          <p:nvPr/>
        </p:nvSpPr>
        <p:spPr>
          <a:xfrm>
            <a:off x="7057200" y="2496725"/>
            <a:ext cx="2086800" cy="2646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i="1" sz="1100">
              <a:solidFill>
                <a:srgbClr val="333333"/>
              </a:solidFill>
              <a:latin typeface="Calibri"/>
              <a:ea typeface="Calibri"/>
              <a:cs typeface="Calibri"/>
              <a:sym typeface="Calibri"/>
            </a:endParaRPr>
          </a:p>
        </p:txBody>
      </p:sp>
      <p:sp>
        <p:nvSpPr>
          <p:cNvPr id="59" name="Google Shape;59;p13"/>
          <p:cNvSpPr txBox="1"/>
          <p:nvPr/>
        </p:nvSpPr>
        <p:spPr>
          <a:xfrm>
            <a:off x="2078975" y="2103800"/>
            <a:ext cx="4098900" cy="3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pic>
        <p:nvPicPr>
          <p:cNvPr id="60" name="Google Shape;60;p13"/>
          <p:cNvPicPr preferRelativeResize="0"/>
          <p:nvPr/>
        </p:nvPicPr>
        <p:blipFill>
          <a:blip r:embed="rId3">
            <a:alphaModFix/>
          </a:blip>
          <a:stretch>
            <a:fillRect/>
          </a:stretch>
        </p:blipFill>
        <p:spPr>
          <a:xfrm>
            <a:off x="4500197" y="3132100"/>
            <a:ext cx="3912305" cy="1091150"/>
          </a:xfrm>
          <a:prstGeom prst="rect">
            <a:avLst/>
          </a:prstGeom>
          <a:noFill/>
          <a:ln>
            <a:noFill/>
          </a:ln>
        </p:spPr>
      </p:pic>
      <p:sp>
        <p:nvSpPr>
          <p:cNvPr id="61" name="Google Shape;61;p13"/>
          <p:cNvSpPr txBox="1"/>
          <p:nvPr/>
        </p:nvSpPr>
        <p:spPr>
          <a:xfrm>
            <a:off x="0" y="0"/>
            <a:ext cx="9144000" cy="24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Oswald"/>
                <a:ea typeface="Oswald"/>
                <a:cs typeface="Oswald"/>
                <a:sym typeface="Oswald"/>
              </a:rPr>
              <a:t>      //Developers</a:t>
            </a:r>
            <a:r>
              <a:rPr lang="en" sz="2400">
                <a:solidFill>
                  <a:srgbClr val="FF0000"/>
                </a:solidFill>
                <a:latin typeface="Oswald"/>
                <a:ea typeface="Oswald"/>
                <a:cs typeface="Oswald"/>
                <a:sym typeface="Oswald"/>
              </a:rPr>
              <a:t>_</a:t>
            </a:r>
            <a:r>
              <a:rPr lang="en" sz="2400">
                <a:solidFill>
                  <a:srgbClr val="FF0000"/>
                </a:solidFill>
                <a:latin typeface="Oswald"/>
                <a:ea typeface="Oswald"/>
                <a:cs typeface="Oswald"/>
                <a:sym typeface="Oswald"/>
              </a:rPr>
              <a:t>Institute</a:t>
            </a:r>
            <a:r>
              <a:rPr lang="en" sz="2400">
                <a:solidFill>
                  <a:schemeClr val="dk1"/>
                </a:solidFill>
                <a:latin typeface="Oswald"/>
                <a:ea typeface="Oswald"/>
                <a:cs typeface="Oswald"/>
                <a:sym typeface="Oswald"/>
              </a:rPr>
              <a:t>_</a:t>
            </a:r>
            <a:r>
              <a:rPr lang="en" sz="2400">
                <a:solidFill>
                  <a:schemeClr val="dk1"/>
                </a:solidFill>
                <a:latin typeface="Oswald"/>
                <a:ea typeface="Oswald"/>
                <a:cs typeface="Oswald"/>
                <a:sym typeface="Oswald"/>
              </a:rPr>
              <a:t>                  </a:t>
            </a:r>
            <a:r>
              <a:rPr lang="en" sz="3000">
                <a:solidFill>
                  <a:schemeClr val="dk1"/>
                </a:solidFill>
                <a:latin typeface="Oswald"/>
                <a:ea typeface="Oswald"/>
                <a:cs typeface="Oswald"/>
                <a:sym typeface="Oswald"/>
              </a:rPr>
              <a:t> </a:t>
            </a:r>
            <a:r>
              <a:rPr lang="en" sz="2400">
                <a:solidFill>
                  <a:schemeClr val="dk1"/>
                </a:solidFill>
                <a:latin typeface="Oswald"/>
                <a:ea typeface="Oswald"/>
                <a:cs typeface="Oswald"/>
                <a:sym typeface="Oswald"/>
              </a:rPr>
              <a:t> </a:t>
            </a:r>
            <a:endParaRPr sz="2400">
              <a:solidFill>
                <a:schemeClr val="dk1"/>
              </a:solidFill>
              <a:latin typeface="Oswald"/>
              <a:ea typeface="Oswald"/>
              <a:cs typeface="Oswald"/>
              <a:sym typeface="Oswald"/>
            </a:endParaRPr>
          </a:p>
          <a:p>
            <a:pPr indent="0" lvl="0" marL="0" rtl="0" algn="ctr">
              <a:spcBef>
                <a:spcPts val="0"/>
              </a:spcBef>
              <a:spcAft>
                <a:spcPts val="0"/>
              </a:spcAft>
              <a:buNone/>
            </a:pPr>
            <a:r>
              <a:rPr lang="en" sz="2400">
                <a:solidFill>
                  <a:schemeClr val="dk1"/>
                </a:solidFill>
                <a:latin typeface="Oswald"/>
                <a:ea typeface="Oswald"/>
                <a:cs typeface="Oswald"/>
                <a:sym typeface="Oswald"/>
              </a:rPr>
              <a:t>TLV Coding Bootcamp</a:t>
            </a:r>
            <a:endParaRPr sz="2400">
              <a:solidFill>
                <a:schemeClr val="dk1"/>
              </a:solidFill>
              <a:latin typeface="Oswald"/>
              <a:ea typeface="Oswald"/>
              <a:cs typeface="Oswald"/>
              <a:sym typeface="Oswald"/>
            </a:endParaRPr>
          </a:p>
          <a:p>
            <a:pPr indent="0" lvl="0" marL="0" rtl="0" algn="ctr">
              <a:spcBef>
                <a:spcPts val="0"/>
              </a:spcBef>
              <a:spcAft>
                <a:spcPts val="0"/>
              </a:spcAft>
              <a:buNone/>
            </a:pPr>
            <a:r>
              <a:t/>
            </a:r>
            <a:endParaRPr>
              <a:solidFill>
                <a:schemeClr val="dk1"/>
              </a:solidFill>
              <a:latin typeface="Oswald"/>
              <a:ea typeface="Oswald"/>
              <a:cs typeface="Oswald"/>
              <a:sym typeface="Oswald"/>
            </a:endParaRPr>
          </a:p>
          <a:p>
            <a:pPr indent="0" lvl="0" marL="0" rtl="0" algn="ctr">
              <a:spcBef>
                <a:spcPts val="0"/>
              </a:spcBef>
              <a:spcAft>
                <a:spcPts val="0"/>
              </a:spcAft>
              <a:buNone/>
            </a:pPr>
            <a:r>
              <a:rPr lang="en" sz="3000">
                <a:solidFill>
                  <a:schemeClr val="dk1"/>
                </a:solidFill>
                <a:latin typeface="Oswald"/>
                <a:ea typeface="Oswald"/>
                <a:cs typeface="Oswald"/>
                <a:sym typeface="Oswald"/>
              </a:rPr>
              <a:t>          </a:t>
            </a:r>
            <a:r>
              <a:rPr lang="en" sz="4000">
                <a:solidFill>
                  <a:schemeClr val="dk1"/>
                </a:solidFill>
                <a:latin typeface="Oswald"/>
                <a:ea typeface="Oswald"/>
                <a:cs typeface="Oswald"/>
                <a:sym typeface="Oswald"/>
              </a:rPr>
              <a:t>LinkedIn Workshop</a:t>
            </a:r>
            <a:endParaRPr sz="4000">
              <a:solidFill>
                <a:schemeClr val="dk1"/>
              </a:solidFill>
              <a:latin typeface="Oswald"/>
              <a:ea typeface="Oswald"/>
              <a:cs typeface="Oswald"/>
              <a:sym typeface="Oswald"/>
            </a:endParaRPr>
          </a:p>
        </p:txBody>
      </p:sp>
      <p:sp>
        <p:nvSpPr>
          <p:cNvPr id="62" name="Google Shape;62;p13"/>
          <p:cNvSpPr txBox="1"/>
          <p:nvPr/>
        </p:nvSpPr>
        <p:spPr>
          <a:xfrm>
            <a:off x="257125" y="3238350"/>
            <a:ext cx="2446200" cy="9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50">
                <a:solidFill>
                  <a:srgbClr val="FFFFFF"/>
                </a:solidFill>
                <a:highlight>
                  <a:srgbClr val="222529"/>
                </a:highlight>
              </a:rPr>
              <a:t>Developers Institute ranked #31 in SwitchUp's </a:t>
            </a:r>
            <a:r>
              <a:rPr b="1" lang="en" sz="1150">
                <a:solidFill>
                  <a:srgbClr val="FF0000"/>
                </a:solidFill>
                <a:highlight>
                  <a:srgbClr val="222529"/>
                </a:highlight>
              </a:rPr>
              <a:t>Best Coding Bootcamps Worldwide</a:t>
            </a:r>
            <a:r>
              <a:rPr b="1" lang="en" sz="1150">
                <a:solidFill>
                  <a:srgbClr val="FFFFFF"/>
                </a:solidFill>
                <a:highlight>
                  <a:srgbClr val="222529"/>
                </a:highlight>
              </a:rPr>
              <a:t> </a:t>
            </a:r>
            <a:endParaRPr b="1">
              <a:solidFill>
                <a:srgbClr val="FFFFFF"/>
              </a:solidFill>
            </a:endParaRPr>
          </a:p>
        </p:txBody>
      </p:sp>
      <p:sp>
        <p:nvSpPr>
          <p:cNvPr id="63" name="Google Shape;63;p13"/>
          <p:cNvSpPr txBox="1"/>
          <p:nvPr/>
        </p:nvSpPr>
        <p:spPr>
          <a:xfrm>
            <a:off x="-4525" y="4789500"/>
            <a:ext cx="9144000" cy="4893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900"/>
              <a:t>México 🇲🇽 - Cameroon 🇨🇲 - Senegal 🇸🇳 - Burkina Faso 🇧🇫 - Mali 🇲🇱 - Ghana 🇬🇭 - Togo 🇹🇬 - Mauritius 🇲🇺 - Israël 🇮🇱</a:t>
            </a:r>
            <a:endParaRPr sz="900"/>
          </a:p>
          <a:p>
            <a:pPr indent="0" lvl="0" marL="0" rtl="0" algn="l">
              <a:spcBef>
                <a:spcPts val="0"/>
              </a:spcBef>
              <a:spcAft>
                <a:spcPts val="0"/>
              </a:spcAft>
              <a:buNone/>
            </a:pPr>
            <a:r>
              <a:t/>
            </a:r>
            <a:endParaRPr sz="900"/>
          </a:p>
        </p:txBody>
      </p:sp>
      <p:pic>
        <p:nvPicPr>
          <p:cNvPr id="64" name="Google Shape;64;p13"/>
          <p:cNvPicPr preferRelativeResize="0"/>
          <p:nvPr/>
        </p:nvPicPr>
        <p:blipFill>
          <a:blip r:embed="rId4">
            <a:alphaModFix/>
          </a:blip>
          <a:stretch>
            <a:fillRect/>
          </a:stretch>
        </p:blipFill>
        <p:spPr>
          <a:xfrm>
            <a:off x="301128" y="330162"/>
            <a:ext cx="2517275" cy="2734276"/>
          </a:xfrm>
          <a:prstGeom prst="rect">
            <a:avLst/>
          </a:prstGeom>
          <a:noFill/>
          <a:ln>
            <a:noFill/>
          </a:ln>
        </p:spPr>
      </p:pic>
      <p:pic>
        <p:nvPicPr>
          <p:cNvPr id="65" name="Google Shape;65;p13"/>
          <p:cNvPicPr preferRelativeResize="0"/>
          <p:nvPr/>
        </p:nvPicPr>
        <p:blipFill>
          <a:blip r:embed="rId5">
            <a:alphaModFix/>
          </a:blip>
          <a:stretch>
            <a:fillRect/>
          </a:stretch>
        </p:blipFill>
        <p:spPr>
          <a:xfrm>
            <a:off x="6973050" y="1319850"/>
            <a:ext cx="754900" cy="754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311700" y="173775"/>
            <a:ext cx="8520600" cy="5727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600"/>
              <a:t>Show examples of your work</a:t>
            </a:r>
            <a:endParaRPr b="1" sz="1600"/>
          </a:p>
          <a:p>
            <a:pPr indent="0" lvl="0" marL="0" rtl="0" algn="l">
              <a:spcBef>
                <a:spcPts val="800"/>
              </a:spcBef>
              <a:spcAft>
                <a:spcPts val="0"/>
              </a:spcAft>
              <a:buNone/>
            </a:pPr>
            <a:r>
              <a:t/>
            </a:r>
            <a:endParaRPr/>
          </a:p>
        </p:txBody>
      </p:sp>
      <p:sp>
        <p:nvSpPr>
          <p:cNvPr id="166" name="Google Shape;166;p22"/>
          <p:cNvSpPr txBox="1"/>
          <p:nvPr>
            <p:ph idx="1" type="body"/>
          </p:nvPr>
        </p:nvSpPr>
        <p:spPr>
          <a:xfrm>
            <a:off x="242175" y="655025"/>
            <a:ext cx="3968700" cy="34164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chemeClr val="dk1"/>
              </a:buClr>
              <a:buSzPts val="1600"/>
              <a:buFont typeface="Trebuchet MS"/>
              <a:buChar char="●"/>
            </a:pPr>
            <a:r>
              <a:rPr lang="en" sz="1600">
                <a:solidFill>
                  <a:schemeClr val="dk1"/>
                </a:solidFill>
                <a:latin typeface="Trebuchet MS"/>
                <a:ea typeface="Trebuchet MS"/>
                <a:cs typeface="Trebuchet MS"/>
                <a:sym typeface="Trebuchet MS"/>
              </a:rPr>
              <a:t>This is especially important if you don’t have a lot of experience to show yet. By showing work, you are substantiating your stated skills and experience.</a:t>
            </a:r>
            <a:endParaRPr sz="1600">
              <a:solidFill>
                <a:schemeClr val="dk1"/>
              </a:solidFill>
              <a:latin typeface="Trebuchet MS"/>
              <a:ea typeface="Trebuchet MS"/>
              <a:cs typeface="Trebuchet MS"/>
              <a:sym typeface="Trebuchet MS"/>
            </a:endParaRPr>
          </a:p>
          <a:p>
            <a:pPr indent="-330200" lvl="0" marL="457200" rtl="0" algn="just">
              <a:spcBef>
                <a:spcPts val="0"/>
              </a:spcBef>
              <a:spcAft>
                <a:spcPts val="0"/>
              </a:spcAft>
              <a:buClr>
                <a:schemeClr val="dk1"/>
              </a:buClr>
              <a:buSzPts val="1600"/>
              <a:buFont typeface="Trebuchet MS"/>
              <a:buChar char="●"/>
            </a:pPr>
            <a:r>
              <a:rPr lang="en" sz="1600">
                <a:solidFill>
                  <a:schemeClr val="dk1"/>
                </a:solidFill>
                <a:latin typeface="Trebuchet MS"/>
                <a:ea typeface="Trebuchet MS"/>
                <a:cs typeface="Trebuchet MS"/>
                <a:sym typeface="Trebuchet MS"/>
              </a:rPr>
              <a:t>One way you can do this by</a:t>
            </a:r>
            <a:r>
              <a:rPr lang="en" sz="1600">
                <a:solidFill>
                  <a:srgbClr val="FF0000"/>
                </a:solidFill>
                <a:latin typeface="Trebuchet MS"/>
                <a:ea typeface="Trebuchet MS"/>
                <a:cs typeface="Trebuchet MS"/>
                <a:sym typeface="Trebuchet MS"/>
              </a:rPr>
              <a:t> adding media</a:t>
            </a:r>
            <a:r>
              <a:rPr lang="en" sz="1600">
                <a:solidFill>
                  <a:schemeClr val="dk1"/>
                </a:solidFill>
                <a:latin typeface="Trebuchet MS"/>
                <a:ea typeface="Trebuchet MS"/>
                <a:cs typeface="Trebuchet MS"/>
                <a:sym typeface="Trebuchet MS"/>
              </a:rPr>
              <a:t> to the summary, experience, and/or education sections. On LinkedIn you can add documents, photos, links, videos, and presentations.</a:t>
            </a:r>
            <a:endParaRPr sz="1600">
              <a:solidFill>
                <a:schemeClr val="dk1"/>
              </a:solidFill>
              <a:latin typeface="Trebuchet MS"/>
              <a:ea typeface="Trebuchet MS"/>
              <a:cs typeface="Trebuchet MS"/>
              <a:sym typeface="Trebuchet MS"/>
            </a:endParaRPr>
          </a:p>
          <a:p>
            <a:pPr indent="-330200" lvl="0" marL="457200" rtl="0" algn="just">
              <a:spcBef>
                <a:spcPts val="0"/>
              </a:spcBef>
              <a:spcAft>
                <a:spcPts val="0"/>
              </a:spcAft>
              <a:buClr>
                <a:schemeClr val="dk1"/>
              </a:buClr>
              <a:buSzPts val="1600"/>
              <a:buFont typeface="Trebuchet MS"/>
              <a:buChar char="●"/>
            </a:pPr>
            <a:r>
              <a:rPr lang="en" sz="1600">
                <a:solidFill>
                  <a:schemeClr val="dk1"/>
                </a:solidFill>
                <a:latin typeface="Trebuchet MS"/>
                <a:ea typeface="Trebuchet MS"/>
                <a:cs typeface="Trebuchet MS"/>
                <a:sym typeface="Trebuchet MS"/>
              </a:rPr>
              <a:t>Another way you can provide evidence of your skills is by including links to your portfolio, Github, CodePen, or blog.</a:t>
            </a:r>
            <a:endParaRPr sz="2100">
              <a:solidFill>
                <a:schemeClr val="dk1"/>
              </a:solidFill>
            </a:endParaRPr>
          </a:p>
        </p:txBody>
      </p:sp>
      <p:pic>
        <p:nvPicPr>
          <p:cNvPr id="167" name="Google Shape;167;p22"/>
          <p:cNvPicPr preferRelativeResize="0"/>
          <p:nvPr/>
        </p:nvPicPr>
        <p:blipFill>
          <a:blip r:embed="rId3">
            <a:alphaModFix/>
          </a:blip>
          <a:stretch>
            <a:fillRect/>
          </a:stretch>
        </p:blipFill>
        <p:spPr>
          <a:xfrm>
            <a:off x="4971600" y="746475"/>
            <a:ext cx="3637725" cy="384605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2300"/>
              <a:t>Include your </a:t>
            </a:r>
            <a:r>
              <a:rPr b="1" lang="en" sz="2300">
                <a:solidFill>
                  <a:srgbClr val="FF0000"/>
                </a:solidFill>
              </a:rPr>
              <a:t>education</a:t>
            </a:r>
            <a:endParaRPr b="1" sz="2300">
              <a:solidFill>
                <a:srgbClr val="FF0000"/>
              </a:solidFill>
            </a:endParaRPr>
          </a:p>
          <a:p>
            <a:pPr indent="0" lvl="0" marL="0" rtl="0" algn="l">
              <a:spcBef>
                <a:spcPts val="800"/>
              </a:spcBef>
              <a:spcAft>
                <a:spcPts val="0"/>
              </a:spcAft>
              <a:buNone/>
            </a:pPr>
            <a:r>
              <a:t/>
            </a:r>
            <a:endParaRPr/>
          </a:p>
        </p:txBody>
      </p:sp>
      <p:sp>
        <p:nvSpPr>
          <p:cNvPr id="173" name="Google Shape;173;p23"/>
          <p:cNvSpPr txBox="1"/>
          <p:nvPr>
            <p:ph idx="1" type="body"/>
          </p:nvPr>
        </p:nvSpPr>
        <p:spPr>
          <a:xfrm>
            <a:off x="611975" y="2171825"/>
            <a:ext cx="7640100" cy="2839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b="1" sz="2200">
              <a:solidFill>
                <a:schemeClr val="dk1"/>
              </a:solidFill>
            </a:endParaRPr>
          </a:p>
          <a:p>
            <a:pPr indent="-349250" lvl="0" marL="457200" rtl="0" algn="just">
              <a:spcBef>
                <a:spcPts val="800"/>
              </a:spcBef>
              <a:spcAft>
                <a:spcPts val="0"/>
              </a:spcAft>
              <a:buClr>
                <a:schemeClr val="dk1"/>
              </a:buClr>
              <a:buSzPts val="1900"/>
              <a:buChar char="●"/>
            </a:pPr>
            <a:r>
              <a:rPr lang="en" sz="1900">
                <a:solidFill>
                  <a:schemeClr val="dk1"/>
                </a:solidFill>
              </a:rPr>
              <a:t>The education section is especially important because it shows that you’ve studied and been tested on your tech knowledge. It also shows you value self-improvement.</a:t>
            </a:r>
            <a:endParaRPr sz="1900">
              <a:solidFill>
                <a:schemeClr val="dk1"/>
              </a:solidFill>
            </a:endParaRPr>
          </a:p>
          <a:p>
            <a:pPr indent="0" lvl="0" marL="457200" rtl="0" algn="just">
              <a:spcBef>
                <a:spcPts val="800"/>
              </a:spcBef>
              <a:spcAft>
                <a:spcPts val="0"/>
              </a:spcAft>
              <a:buNone/>
            </a:pPr>
            <a:r>
              <a:t/>
            </a:r>
            <a:endParaRPr sz="1900">
              <a:solidFill>
                <a:schemeClr val="dk1"/>
              </a:solidFill>
            </a:endParaRPr>
          </a:p>
          <a:p>
            <a:pPr indent="-349250" lvl="0" marL="457200" rtl="0" algn="just">
              <a:spcBef>
                <a:spcPts val="800"/>
              </a:spcBef>
              <a:spcAft>
                <a:spcPts val="0"/>
              </a:spcAft>
              <a:buClr>
                <a:schemeClr val="dk1"/>
              </a:buClr>
              <a:buSzPts val="1900"/>
              <a:buChar char="●"/>
            </a:pPr>
            <a:r>
              <a:rPr lang="en" sz="1900">
                <a:solidFill>
                  <a:schemeClr val="dk1"/>
                </a:solidFill>
              </a:rPr>
              <a:t>Plus, people who fill out their education section receive </a:t>
            </a:r>
            <a:r>
              <a:rPr lang="en" sz="1900" u="sng">
                <a:solidFill>
                  <a:schemeClr val="dk1"/>
                </a:solidFill>
                <a:hlinkClick r:id="rId3">
                  <a:extLst>
                    <a:ext uri="{A12FA001-AC4F-418D-AE19-62706E023703}">
                      <ahyp:hlinkClr val="tx"/>
                    </a:ext>
                  </a:extLst>
                </a:hlinkClick>
              </a:rPr>
              <a:t>10 times</a:t>
            </a:r>
            <a:r>
              <a:rPr lang="en" sz="1900">
                <a:solidFill>
                  <a:schemeClr val="dk1"/>
                </a:solidFill>
              </a:rPr>
              <a:t> more profile views than those who leave it blank. </a:t>
            </a:r>
            <a:endParaRPr sz="2300">
              <a:solidFill>
                <a:schemeClr val="dk1"/>
              </a:solidFill>
            </a:endParaRPr>
          </a:p>
        </p:txBody>
      </p:sp>
      <p:pic>
        <p:nvPicPr>
          <p:cNvPr id="174" name="Google Shape;174;p23"/>
          <p:cNvPicPr preferRelativeResize="0"/>
          <p:nvPr/>
        </p:nvPicPr>
        <p:blipFill>
          <a:blip r:embed="rId4">
            <a:alphaModFix/>
          </a:blip>
          <a:stretch>
            <a:fillRect/>
          </a:stretch>
        </p:blipFill>
        <p:spPr>
          <a:xfrm>
            <a:off x="1501075" y="645550"/>
            <a:ext cx="6645949" cy="1812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Developers Institute - Education</a:t>
            </a:r>
            <a:endParaRPr/>
          </a:p>
        </p:txBody>
      </p:sp>
      <p:sp>
        <p:nvSpPr>
          <p:cNvPr id="180" name="Google Shape;180;p24"/>
          <p:cNvSpPr txBox="1"/>
          <p:nvPr>
            <p:ph idx="1" type="body"/>
          </p:nvPr>
        </p:nvSpPr>
        <p:spPr>
          <a:xfrm>
            <a:off x="450725" y="15173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Developers.Institute is a </a:t>
            </a:r>
            <a:r>
              <a:rPr lang="en" sz="2000">
                <a:solidFill>
                  <a:schemeClr val="dk1"/>
                </a:solidFill>
              </a:rPr>
              <a:t>selective</a:t>
            </a:r>
            <a:r>
              <a:rPr lang="en" sz="2000">
                <a:solidFill>
                  <a:schemeClr val="dk1"/>
                </a:solidFill>
              </a:rPr>
              <a:t> &amp; intensive coding bootcamp, </a:t>
            </a:r>
            <a:r>
              <a:rPr lang="en" sz="2000">
                <a:solidFill>
                  <a:schemeClr val="dk1"/>
                </a:solidFill>
              </a:rPr>
              <a:t>dedicated</a:t>
            </a:r>
            <a:r>
              <a:rPr lang="en" sz="2000">
                <a:solidFill>
                  <a:schemeClr val="dk1"/>
                </a:solidFill>
              </a:rPr>
              <a:t> to educating the next generation of tech talent. </a:t>
            </a:r>
            <a:endParaRPr sz="2000">
              <a:solidFill>
                <a:schemeClr val="dk1"/>
              </a:solidFill>
            </a:endParaRPr>
          </a:p>
          <a:p>
            <a:pPr indent="0" lvl="0" marL="0" rtl="0" algn="l">
              <a:spcBef>
                <a:spcPts val="1600"/>
              </a:spcBef>
              <a:spcAft>
                <a:spcPts val="0"/>
              </a:spcAft>
              <a:buNone/>
            </a:pPr>
            <a:r>
              <a:rPr lang="en" sz="2000">
                <a:solidFill>
                  <a:schemeClr val="dk1"/>
                </a:solidFill>
              </a:rPr>
              <a:t>We offer cutting-edge mentored courses in Web Development, working with the industry’s best professionals to create the most that promise to take you from beginner to job-ready </a:t>
            </a:r>
            <a:r>
              <a:rPr lang="en" sz="2000">
                <a:solidFill>
                  <a:schemeClr val="dk1"/>
                </a:solidFill>
              </a:rPr>
              <a:t>developer.</a:t>
            </a:r>
            <a:endParaRPr sz="2000">
              <a:solidFill>
                <a:schemeClr val="dk1"/>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forget to add your Skills! </a:t>
            </a:r>
            <a:endParaRPr/>
          </a:p>
          <a:p>
            <a:pPr indent="0" lvl="0" marL="0" rtl="0" algn="l">
              <a:spcBef>
                <a:spcPts val="0"/>
              </a:spcBef>
              <a:spcAft>
                <a:spcPts val="0"/>
              </a:spcAft>
              <a:buNone/>
            </a:pPr>
            <a:r>
              <a:t/>
            </a:r>
            <a:endParaRPr/>
          </a:p>
        </p:txBody>
      </p:sp>
      <p:sp>
        <p:nvSpPr>
          <p:cNvPr id="186" name="Google Shape;186;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add </a:t>
            </a:r>
            <a:r>
              <a:rPr lang="en">
                <a:solidFill>
                  <a:srgbClr val="FF0000"/>
                </a:solidFill>
              </a:rPr>
              <a:t>up to 50 skills </a:t>
            </a:r>
            <a:r>
              <a:rPr lang="en"/>
              <a:t>in your profile in the skill section - use them!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Those skills are important when the Recruiters will search for specific skills for specific jobs! </a:t>
            </a:r>
            <a:endParaRPr/>
          </a:p>
          <a:p>
            <a:pPr indent="-342900" lvl="0" marL="457200" rtl="0" algn="l">
              <a:spcBef>
                <a:spcPts val="0"/>
              </a:spcBef>
              <a:spcAft>
                <a:spcPts val="0"/>
              </a:spcAft>
              <a:buSzPts val="1800"/>
              <a:buChar char="-"/>
            </a:pPr>
            <a:r>
              <a:rPr lang="en"/>
              <a:t>You can add everything you know. Remember that all the skills that you add here are </a:t>
            </a:r>
            <a:r>
              <a:rPr lang="en">
                <a:solidFill>
                  <a:srgbClr val="FF0000"/>
                </a:solidFill>
              </a:rPr>
              <a:t>keywords</a:t>
            </a:r>
            <a:r>
              <a:rPr lang="en"/>
              <a:t> </a:t>
            </a:r>
            <a:endParaRPr/>
          </a:p>
          <a:p>
            <a:pPr indent="0" lvl="0" marL="0" rtl="0" algn="l">
              <a:spcBef>
                <a:spcPts val="1600"/>
              </a:spcBef>
              <a:spcAft>
                <a:spcPts val="0"/>
              </a:spcAft>
              <a:buNone/>
            </a:pPr>
            <a:r>
              <a:t/>
            </a:r>
            <a:endParaRPr sz="2250">
              <a:solidFill>
                <a:srgbClr val="374151"/>
              </a:solidFill>
              <a:highlight>
                <a:srgbClr val="F3EEEE"/>
              </a:highlight>
            </a:endParaRPr>
          </a:p>
          <a:p>
            <a:pPr indent="0" lvl="0" marL="0" rtl="0" algn="l">
              <a:spcBef>
                <a:spcPts val="1600"/>
              </a:spcBef>
              <a:spcAft>
                <a:spcPts val="0"/>
              </a:spcAft>
              <a:buNone/>
            </a:pPr>
            <a:r>
              <a:t/>
            </a:r>
            <a:endParaRPr sz="2250">
              <a:solidFill>
                <a:srgbClr val="374151"/>
              </a:solidFill>
              <a:highlight>
                <a:srgbClr val="F3EEEE"/>
              </a:highlight>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Forget to add your Projects! </a:t>
            </a:r>
            <a:endParaRPr/>
          </a:p>
        </p:txBody>
      </p:sp>
      <p:pic>
        <p:nvPicPr>
          <p:cNvPr id="192" name="Google Shape;192;p26"/>
          <p:cNvPicPr preferRelativeResize="0"/>
          <p:nvPr/>
        </p:nvPicPr>
        <p:blipFill>
          <a:blip r:embed="rId3">
            <a:alphaModFix/>
          </a:blip>
          <a:stretch>
            <a:fillRect/>
          </a:stretch>
        </p:blipFill>
        <p:spPr>
          <a:xfrm>
            <a:off x="851700" y="1219075"/>
            <a:ext cx="7647950" cy="3464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p:nvPr/>
        </p:nvSpPr>
        <p:spPr>
          <a:xfrm>
            <a:off x="0" y="2496725"/>
            <a:ext cx="9144000" cy="2646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7"/>
          <p:cNvSpPr txBox="1"/>
          <p:nvPr/>
        </p:nvSpPr>
        <p:spPr>
          <a:xfrm>
            <a:off x="4034750" y="1546400"/>
            <a:ext cx="1011300" cy="3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solidFill>
                <a:srgbClr val="FFFFFF"/>
              </a:solidFill>
            </a:endParaRPr>
          </a:p>
        </p:txBody>
      </p:sp>
      <p:sp>
        <p:nvSpPr>
          <p:cNvPr id="199" name="Google Shape;199;p27"/>
          <p:cNvSpPr txBox="1"/>
          <p:nvPr/>
        </p:nvSpPr>
        <p:spPr>
          <a:xfrm>
            <a:off x="2532425" y="1342425"/>
            <a:ext cx="1856700" cy="3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200" name="Google Shape;200;p27"/>
          <p:cNvSpPr txBox="1"/>
          <p:nvPr/>
        </p:nvSpPr>
        <p:spPr>
          <a:xfrm>
            <a:off x="0" y="2480600"/>
            <a:ext cx="2532300" cy="26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i="1" sz="1100">
              <a:solidFill>
                <a:srgbClr val="333333"/>
              </a:solidFill>
              <a:latin typeface="Calibri"/>
              <a:ea typeface="Calibri"/>
              <a:cs typeface="Calibri"/>
              <a:sym typeface="Calibri"/>
            </a:endParaRPr>
          </a:p>
        </p:txBody>
      </p:sp>
      <p:sp>
        <p:nvSpPr>
          <p:cNvPr id="201" name="Google Shape;201;p27"/>
          <p:cNvSpPr txBox="1"/>
          <p:nvPr/>
        </p:nvSpPr>
        <p:spPr>
          <a:xfrm>
            <a:off x="4753700" y="2496725"/>
            <a:ext cx="2086800" cy="26469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t/>
            </a:r>
            <a:endParaRPr i="1" sz="1100">
              <a:solidFill>
                <a:srgbClr val="333333"/>
              </a:solidFill>
              <a:latin typeface="Calibri"/>
              <a:ea typeface="Calibri"/>
              <a:cs typeface="Calibri"/>
              <a:sym typeface="Calibri"/>
            </a:endParaRPr>
          </a:p>
        </p:txBody>
      </p:sp>
      <p:sp>
        <p:nvSpPr>
          <p:cNvPr id="202" name="Google Shape;202;p27"/>
          <p:cNvSpPr txBox="1"/>
          <p:nvPr/>
        </p:nvSpPr>
        <p:spPr>
          <a:xfrm>
            <a:off x="7057200" y="2496725"/>
            <a:ext cx="2086800" cy="2646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i="1" sz="1100">
              <a:solidFill>
                <a:srgbClr val="333333"/>
              </a:solidFill>
              <a:latin typeface="Calibri"/>
              <a:ea typeface="Calibri"/>
              <a:cs typeface="Calibri"/>
              <a:sym typeface="Calibri"/>
            </a:endParaRPr>
          </a:p>
        </p:txBody>
      </p:sp>
      <p:sp>
        <p:nvSpPr>
          <p:cNvPr id="203" name="Google Shape;203;p27"/>
          <p:cNvSpPr txBox="1"/>
          <p:nvPr/>
        </p:nvSpPr>
        <p:spPr>
          <a:xfrm>
            <a:off x="2078975" y="2103800"/>
            <a:ext cx="4098900" cy="3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204" name="Google Shape;204;p27"/>
          <p:cNvSpPr txBox="1"/>
          <p:nvPr/>
        </p:nvSpPr>
        <p:spPr>
          <a:xfrm>
            <a:off x="-31600" y="0"/>
            <a:ext cx="9144000" cy="51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Oswald"/>
              <a:ea typeface="Oswald"/>
              <a:cs typeface="Oswald"/>
              <a:sym typeface="Oswald"/>
            </a:endParaRPr>
          </a:p>
        </p:txBody>
      </p:sp>
      <p:sp>
        <p:nvSpPr>
          <p:cNvPr id="205" name="Google Shape;205;p27"/>
          <p:cNvSpPr txBox="1"/>
          <p:nvPr/>
        </p:nvSpPr>
        <p:spPr>
          <a:xfrm>
            <a:off x="36750" y="2849675"/>
            <a:ext cx="9070500" cy="181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2400">
              <a:latin typeface="Oswald"/>
              <a:ea typeface="Oswald"/>
              <a:cs typeface="Oswald"/>
              <a:sym typeface="Oswald"/>
            </a:endParaRPr>
          </a:p>
          <a:p>
            <a:pPr indent="0" lvl="0" marL="0" rtl="0" algn="l">
              <a:spcBef>
                <a:spcPts val="0"/>
              </a:spcBef>
              <a:spcAft>
                <a:spcPts val="0"/>
              </a:spcAft>
              <a:buNone/>
            </a:pPr>
            <a:r>
              <a:t/>
            </a:r>
            <a:endParaRPr sz="2400">
              <a:solidFill>
                <a:srgbClr val="FFFFFF"/>
              </a:solidFill>
              <a:latin typeface="Oswald"/>
              <a:ea typeface="Oswald"/>
              <a:cs typeface="Oswald"/>
              <a:sym typeface="Oswald"/>
            </a:endParaRPr>
          </a:p>
          <a:p>
            <a:pPr indent="0" lvl="0" marL="0" rtl="0" algn="l">
              <a:spcBef>
                <a:spcPts val="0"/>
              </a:spcBef>
              <a:spcAft>
                <a:spcPts val="0"/>
              </a:spcAft>
              <a:buNone/>
            </a:pPr>
            <a:r>
              <a:t/>
            </a:r>
            <a:endParaRPr sz="1100"/>
          </a:p>
        </p:txBody>
      </p:sp>
      <p:sp>
        <p:nvSpPr>
          <p:cNvPr id="206" name="Google Shape;206;p27"/>
          <p:cNvSpPr txBox="1"/>
          <p:nvPr/>
        </p:nvSpPr>
        <p:spPr>
          <a:xfrm>
            <a:off x="81350" y="694925"/>
            <a:ext cx="4672500" cy="1360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rPr>
              <a:t>How to get contacts on</a:t>
            </a:r>
            <a:endParaRPr sz="2400">
              <a:solidFill>
                <a:schemeClr val="dk1"/>
              </a:solidFill>
            </a:endParaRPr>
          </a:p>
          <a:p>
            <a:pPr indent="0" lvl="0" marL="0" rtl="0" algn="l">
              <a:spcBef>
                <a:spcPts val="0"/>
              </a:spcBef>
              <a:spcAft>
                <a:spcPts val="0"/>
              </a:spcAft>
              <a:buNone/>
            </a:pPr>
            <a:r>
              <a:t/>
            </a:r>
            <a:endParaRPr sz="2400"/>
          </a:p>
        </p:txBody>
      </p:sp>
      <p:sp>
        <p:nvSpPr>
          <p:cNvPr id="207" name="Google Shape;207;p27"/>
          <p:cNvSpPr txBox="1"/>
          <p:nvPr/>
        </p:nvSpPr>
        <p:spPr>
          <a:xfrm>
            <a:off x="1142400" y="3477150"/>
            <a:ext cx="6234300" cy="1160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800"/>
          </a:p>
          <a:p>
            <a:pPr indent="-342900" lvl="0" marL="457200" rtl="0" algn="l">
              <a:lnSpc>
                <a:spcPct val="115000"/>
              </a:lnSpc>
              <a:spcBef>
                <a:spcPts val="800"/>
              </a:spcBef>
              <a:spcAft>
                <a:spcPts val="0"/>
              </a:spcAft>
              <a:buSzPts val="1800"/>
              <a:buChar char="-"/>
            </a:pPr>
            <a:r>
              <a:rPr lang="en" sz="1800"/>
              <a:t>Identify target companies and Connect with recruiters/Hr professionals/ Talent Acquisition and R&amp;D members </a:t>
            </a:r>
            <a:endParaRPr sz="1800"/>
          </a:p>
          <a:p>
            <a:pPr indent="-342900" lvl="0" marL="457200" rtl="0" algn="l">
              <a:lnSpc>
                <a:spcPct val="115000"/>
              </a:lnSpc>
              <a:spcBef>
                <a:spcPts val="0"/>
              </a:spcBef>
              <a:spcAft>
                <a:spcPts val="0"/>
              </a:spcAft>
              <a:buSzPts val="1800"/>
              <a:buChar char="-"/>
            </a:pPr>
            <a:r>
              <a:rPr lang="en" sz="1800"/>
              <a:t>Add people you know and</a:t>
            </a:r>
            <a:r>
              <a:rPr lang="en" sz="1200"/>
              <a:t> also barely know</a:t>
            </a:r>
            <a:endParaRPr sz="1200"/>
          </a:p>
          <a:p>
            <a:pPr indent="-342900" lvl="0" marL="457200" rtl="0" algn="l">
              <a:lnSpc>
                <a:spcPct val="115000"/>
              </a:lnSpc>
              <a:spcBef>
                <a:spcPts val="0"/>
              </a:spcBef>
              <a:spcAft>
                <a:spcPts val="0"/>
              </a:spcAft>
              <a:buSzPts val="1800"/>
              <a:buChar char="-"/>
            </a:pPr>
            <a:r>
              <a:rPr lang="en" sz="1800"/>
              <a:t>Alumni Networks</a:t>
            </a:r>
            <a:endParaRPr sz="1800"/>
          </a:p>
          <a:p>
            <a:pPr indent="-342900" lvl="0" marL="457200" rtl="0" algn="l">
              <a:lnSpc>
                <a:spcPct val="115000"/>
              </a:lnSpc>
              <a:spcBef>
                <a:spcPts val="0"/>
              </a:spcBef>
              <a:spcAft>
                <a:spcPts val="0"/>
              </a:spcAft>
              <a:buSzPts val="1800"/>
              <a:buChar char="-"/>
            </a:pPr>
            <a:r>
              <a:rPr lang="en" sz="1800"/>
              <a:t>Attend networking events and job fairs </a:t>
            </a:r>
            <a:endParaRPr sz="1800"/>
          </a:p>
          <a:p>
            <a:pPr indent="0" lvl="0" marL="0" rtl="0" algn="l">
              <a:lnSpc>
                <a:spcPct val="115000"/>
              </a:lnSpc>
              <a:spcBef>
                <a:spcPts val="800"/>
              </a:spcBef>
              <a:spcAft>
                <a:spcPts val="0"/>
              </a:spcAft>
              <a:buNone/>
            </a:pPr>
            <a:r>
              <a:t/>
            </a:r>
            <a:endParaRPr sz="1500">
              <a:latin typeface="Trebuchet MS"/>
              <a:ea typeface="Trebuchet MS"/>
              <a:cs typeface="Trebuchet MS"/>
              <a:sym typeface="Trebuchet MS"/>
            </a:endParaRPr>
          </a:p>
          <a:p>
            <a:pPr indent="0" lvl="0" marL="0" rtl="0" algn="l">
              <a:lnSpc>
                <a:spcPct val="115000"/>
              </a:lnSpc>
              <a:spcBef>
                <a:spcPts val="800"/>
              </a:spcBef>
              <a:spcAft>
                <a:spcPts val="0"/>
              </a:spcAft>
              <a:buNone/>
            </a:pPr>
            <a:r>
              <a:t/>
            </a:r>
            <a:endParaRPr b="1" sz="2300">
              <a:solidFill>
                <a:srgbClr val="000000"/>
              </a:solidFill>
            </a:endParaRPr>
          </a:p>
          <a:p>
            <a:pPr indent="0" lvl="0" marL="0" rtl="0" algn="l">
              <a:lnSpc>
                <a:spcPct val="115000"/>
              </a:lnSpc>
              <a:spcBef>
                <a:spcPts val="0"/>
              </a:spcBef>
              <a:spcAft>
                <a:spcPts val="0"/>
              </a:spcAft>
              <a:buNone/>
            </a:pPr>
            <a:r>
              <a:t/>
            </a:r>
            <a:endParaRPr sz="2100">
              <a:solidFill>
                <a:srgbClr val="000000"/>
              </a:solidFill>
              <a:latin typeface="Trebuchet MS"/>
              <a:ea typeface="Trebuchet MS"/>
              <a:cs typeface="Trebuchet MS"/>
              <a:sym typeface="Trebuchet MS"/>
            </a:endParaRPr>
          </a:p>
          <a:p>
            <a:pPr indent="0" lvl="0" marL="0" rtl="0" algn="l">
              <a:lnSpc>
                <a:spcPct val="115000"/>
              </a:lnSpc>
              <a:spcBef>
                <a:spcPts val="0"/>
              </a:spcBef>
              <a:spcAft>
                <a:spcPts val="0"/>
              </a:spcAft>
              <a:buNone/>
            </a:pPr>
            <a:r>
              <a:t/>
            </a:r>
            <a:endParaRPr sz="1800">
              <a:solidFill>
                <a:srgbClr val="595959"/>
              </a:solidFill>
            </a:endParaRPr>
          </a:p>
        </p:txBody>
      </p:sp>
      <p:sp>
        <p:nvSpPr>
          <p:cNvPr id="208" name="Google Shape;208;p27"/>
          <p:cNvSpPr txBox="1"/>
          <p:nvPr/>
        </p:nvSpPr>
        <p:spPr>
          <a:xfrm>
            <a:off x="308050" y="377625"/>
            <a:ext cx="1157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1"/>
                </a:solidFill>
              </a:rPr>
              <a:t> </a:t>
            </a:r>
            <a:endParaRPr sz="3600">
              <a:solidFill>
                <a:schemeClr val="dk1"/>
              </a:solidFill>
            </a:endParaRPr>
          </a:p>
        </p:txBody>
      </p:sp>
      <p:pic>
        <p:nvPicPr>
          <p:cNvPr id="209" name="Google Shape;209;p27"/>
          <p:cNvPicPr preferRelativeResize="0"/>
          <p:nvPr/>
        </p:nvPicPr>
        <p:blipFill>
          <a:blip r:embed="rId3">
            <a:alphaModFix/>
          </a:blip>
          <a:stretch>
            <a:fillRect/>
          </a:stretch>
        </p:blipFill>
        <p:spPr>
          <a:xfrm>
            <a:off x="3414887" y="694925"/>
            <a:ext cx="1543665" cy="964800"/>
          </a:xfrm>
          <a:prstGeom prst="rect">
            <a:avLst/>
          </a:prstGeom>
          <a:noFill/>
          <a:ln>
            <a:noFill/>
          </a:ln>
        </p:spPr>
      </p:pic>
      <p:sp>
        <p:nvSpPr>
          <p:cNvPr id="210" name="Google Shape;210;p27"/>
          <p:cNvSpPr txBox="1"/>
          <p:nvPr/>
        </p:nvSpPr>
        <p:spPr>
          <a:xfrm>
            <a:off x="4958550" y="807875"/>
            <a:ext cx="583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dk1"/>
                </a:solidFill>
              </a:rPr>
              <a:t>?</a:t>
            </a:r>
            <a:endParaRPr sz="36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8"/>
          <p:cNvSpPr txBox="1"/>
          <p:nvPr>
            <p:ph type="title"/>
          </p:nvPr>
        </p:nvSpPr>
        <p:spPr>
          <a:xfrm>
            <a:off x="1124700" y="1769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approach someone on LinkedIn?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311700" y="445025"/>
            <a:ext cx="327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LinkedIn Profile</a:t>
            </a:r>
            <a:endParaRPr/>
          </a:p>
        </p:txBody>
      </p:sp>
      <p:sp>
        <p:nvSpPr>
          <p:cNvPr id="221" name="Google Shape;221;p29"/>
          <p:cNvSpPr txBox="1"/>
          <p:nvPr>
            <p:ph idx="1" type="body"/>
          </p:nvPr>
        </p:nvSpPr>
        <p:spPr>
          <a:xfrm>
            <a:off x="311700" y="2355625"/>
            <a:ext cx="2986200" cy="221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Link to the profile</a:t>
            </a:r>
            <a:endParaRPr/>
          </a:p>
        </p:txBody>
      </p:sp>
      <p:pic>
        <p:nvPicPr>
          <p:cNvPr id="222" name="Google Shape;222;p29"/>
          <p:cNvPicPr preferRelativeResize="0"/>
          <p:nvPr/>
        </p:nvPicPr>
        <p:blipFill>
          <a:blip r:embed="rId4">
            <a:alphaModFix/>
          </a:blip>
          <a:stretch>
            <a:fillRect/>
          </a:stretch>
        </p:blipFill>
        <p:spPr>
          <a:xfrm>
            <a:off x="4305300" y="277138"/>
            <a:ext cx="4544074" cy="45892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311700" y="21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30"/>
          <p:cNvPicPr preferRelativeResize="0"/>
          <p:nvPr/>
        </p:nvPicPr>
        <p:blipFill>
          <a:blip r:embed="rId3">
            <a:alphaModFix/>
          </a:blip>
          <a:stretch>
            <a:fillRect/>
          </a:stretch>
        </p:blipFill>
        <p:spPr>
          <a:xfrm>
            <a:off x="612525" y="1044050"/>
            <a:ext cx="4081792" cy="3820975"/>
          </a:xfrm>
          <a:prstGeom prst="rect">
            <a:avLst/>
          </a:prstGeom>
          <a:noFill/>
          <a:ln>
            <a:noFill/>
          </a:ln>
        </p:spPr>
      </p:pic>
      <p:sp>
        <p:nvSpPr>
          <p:cNvPr id="229" name="Google Shape;229;p30"/>
          <p:cNvSpPr txBox="1"/>
          <p:nvPr/>
        </p:nvSpPr>
        <p:spPr>
          <a:xfrm>
            <a:off x="5193900" y="1143200"/>
            <a:ext cx="3000000" cy="27753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 sz="1800">
                <a:solidFill>
                  <a:schemeClr val="dk1"/>
                </a:solidFill>
              </a:rPr>
              <a:t>Be Careful….How do you want to appear as it relates to your “Professional Brand”?</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20000"/>
              </a:lnSpc>
              <a:spcBef>
                <a:spcPts val="0"/>
              </a:spcBef>
              <a:spcAft>
                <a:spcPts val="0"/>
              </a:spcAft>
              <a:buNone/>
            </a:pPr>
            <a:r>
              <a:rPr lang="en" sz="1800">
                <a:solidFill>
                  <a:schemeClr val="dk1"/>
                </a:solidFill>
              </a:rPr>
              <a:t>Employers </a:t>
            </a:r>
            <a:r>
              <a:rPr b="1" lang="en" sz="1800" u="sng">
                <a:solidFill>
                  <a:schemeClr val="dk1"/>
                </a:solidFill>
              </a:rPr>
              <a:t>DO</a:t>
            </a:r>
            <a:r>
              <a:rPr lang="en" sz="1800">
                <a:solidFill>
                  <a:schemeClr val="dk1"/>
                </a:solidFill>
              </a:rPr>
              <a:t> Look!!!!</a:t>
            </a:r>
            <a:endParaRPr sz="1800">
              <a:solidFill>
                <a:schemeClr val="dk1"/>
              </a:solidFill>
            </a:endParaRPr>
          </a:p>
          <a:p>
            <a:pPr indent="0" lvl="0" marL="0" rtl="0" algn="l">
              <a:lnSpc>
                <a:spcPct val="120000"/>
              </a:lnSpc>
              <a:spcBef>
                <a:spcPts val="0"/>
              </a:spcBef>
              <a:spcAft>
                <a:spcPts val="0"/>
              </a:spcAft>
              <a:buNone/>
            </a:pPr>
            <a:r>
              <a:t/>
            </a:r>
            <a:endParaRPr sz="1800">
              <a:solidFill>
                <a:schemeClr val="dk1"/>
              </a:solidFill>
            </a:endParaRPr>
          </a:p>
          <a:p>
            <a:pPr indent="0" lvl="0" marL="0" rtl="0" algn="l">
              <a:lnSpc>
                <a:spcPct val="120000"/>
              </a:lnSpc>
              <a:spcBef>
                <a:spcPts val="0"/>
              </a:spcBef>
              <a:spcAft>
                <a:spcPts val="0"/>
              </a:spcAft>
              <a:buNone/>
            </a:pPr>
            <a:r>
              <a:t/>
            </a:r>
            <a:endParaRPr sz="18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1"/>
          <p:cNvSpPr txBox="1"/>
          <p:nvPr>
            <p:ph type="title"/>
          </p:nvPr>
        </p:nvSpPr>
        <p:spPr>
          <a:xfrm>
            <a:off x="1462800" y="131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Lato"/>
                <a:ea typeface="Lato"/>
                <a:cs typeface="Lato"/>
                <a:sym typeface="Lato"/>
              </a:rPr>
              <a:t>Your next actions:</a:t>
            </a:r>
            <a:endParaRPr u="sng">
              <a:latin typeface="Lato"/>
              <a:ea typeface="Lato"/>
              <a:cs typeface="Lato"/>
              <a:sym typeface="Lato"/>
            </a:endParaRPr>
          </a:p>
        </p:txBody>
      </p:sp>
      <p:sp>
        <p:nvSpPr>
          <p:cNvPr id="235" name="Google Shape;235;p31"/>
          <p:cNvSpPr txBox="1"/>
          <p:nvPr/>
        </p:nvSpPr>
        <p:spPr>
          <a:xfrm>
            <a:off x="1276500" y="601850"/>
            <a:ext cx="70281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368300" lvl="0" marL="457200" rtl="0" algn="l">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You have from now </a:t>
            </a:r>
            <a:r>
              <a:rPr b="1" lang="en" sz="2200">
                <a:solidFill>
                  <a:schemeClr val="dk1"/>
                </a:solidFill>
                <a:latin typeface="Lato"/>
                <a:ea typeface="Lato"/>
                <a:cs typeface="Lato"/>
                <a:sym typeface="Lato"/>
              </a:rPr>
              <a:t>2 weeks</a:t>
            </a:r>
            <a:r>
              <a:rPr lang="en" sz="2200">
                <a:solidFill>
                  <a:schemeClr val="dk1"/>
                </a:solidFill>
                <a:latin typeface="Lato"/>
                <a:ea typeface="Lato"/>
                <a:cs typeface="Lato"/>
                <a:sym typeface="Lato"/>
              </a:rPr>
              <a:t> to finalize your LinkedIn profile </a:t>
            </a:r>
            <a:endParaRPr sz="2200">
              <a:solidFill>
                <a:srgbClr val="FF0000"/>
              </a:solidFill>
              <a:latin typeface="Lato"/>
              <a:ea typeface="Lato"/>
              <a:cs typeface="Lato"/>
              <a:sym typeface="Lato"/>
            </a:endParaRPr>
          </a:p>
          <a:p>
            <a:pPr indent="-368300" lvl="0" marL="457200" rtl="0" algn="l">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Add your video projects on LinkedIn via the media file</a:t>
            </a:r>
            <a:endParaRPr sz="2200">
              <a:solidFill>
                <a:schemeClr val="dk1"/>
              </a:solidFill>
              <a:latin typeface="Lato"/>
              <a:ea typeface="Lato"/>
              <a:cs typeface="Lato"/>
              <a:sym typeface="Lato"/>
            </a:endParaRPr>
          </a:p>
          <a:p>
            <a:pPr indent="-368300" lvl="0" marL="457200" rtl="0" algn="l">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Complete the </a:t>
            </a:r>
            <a:r>
              <a:rPr lang="en" sz="2200" u="sng">
                <a:solidFill>
                  <a:schemeClr val="hlink"/>
                </a:solidFill>
                <a:latin typeface="Lato"/>
                <a:ea typeface="Lato"/>
                <a:cs typeface="Lato"/>
                <a:sym typeface="Lato"/>
                <a:hlinkClick r:id="rId3"/>
              </a:rPr>
              <a:t>checklist </a:t>
            </a:r>
            <a:endParaRPr sz="2200">
              <a:solidFill>
                <a:schemeClr val="dk1"/>
              </a:solidFill>
              <a:latin typeface="Lato"/>
              <a:ea typeface="Lato"/>
              <a:cs typeface="Lato"/>
              <a:sym typeface="Lato"/>
            </a:endParaRPr>
          </a:p>
          <a:p>
            <a:pPr indent="0" lvl="0" marL="0" rtl="0" algn="l">
              <a:spcBef>
                <a:spcPts val="0"/>
              </a:spcBef>
              <a:spcAft>
                <a:spcPts val="0"/>
              </a:spcAft>
              <a:buNone/>
            </a:pPr>
            <a:r>
              <a:t/>
            </a:r>
            <a:endParaRPr sz="2200">
              <a:solidFill>
                <a:schemeClr val="dk1"/>
              </a:solidFill>
              <a:latin typeface="Lato"/>
              <a:ea typeface="Lato"/>
              <a:cs typeface="Lato"/>
              <a:sym typeface="Lato"/>
            </a:endParaRPr>
          </a:p>
          <a:p>
            <a:pPr indent="0" lvl="0" marL="0" rtl="0" algn="l">
              <a:spcBef>
                <a:spcPts val="0"/>
              </a:spcBef>
              <a:spcAft>
                <a:spcPts val="0"/>
              </a:spcAft>
              <a:buNone/>
            </a:pPr>
            <a:r>
              <a:t/>
            </a:r>
            <a:endParaRPr sz="2200">
              <a:solidFill>
                <a:schemeClr val="dk1"/>
              </a:solidFill>
              <a:latin typeface="Lato"/>
              <a:ea typeface="Lato"/>
              <a:cs typeface="Lato"/>
              <a:sym typeface="Lato"/>
            </a:endParaRPr>
          </a:p>
          <a:p>
            <a:pPr indent="-368300" lvl="0" marL="457200" rtl="0" algn="l">
              <a:spcBef>
                <a:spcPts val="0"/>
              </a:spcBef>
              <a:spcAft>
                <a:spcPts val="0"/>
              </a:spcAft>
              <a:buSzPts val="2200"/>
              <a:buFont typeface="Lato"/>
              <a:buChar char="-"/>
            </a:pPr>
            <a:r>
              <a:rPr b="1" lang="en" sz="2200">
                <a:solidFill>
                  <a:schemeClr val="dk1"/>
                </a:solidFill>
                <a:latin typeface="Lato"/>
                <a:ea typeface="Lato"/>
                <a:cs typeface="Lato"/>
                <a:sym typeface="Lato"/>
              </a:rPr>
              <a:t>Be ACTIVE </a:t>
            </a:r>
            <a:r>
              <a:rPr lang="en" sz="2200">
                <a:solidFill>
                  <a:schemeClr val="dk1"/>
                </a:solidFill>
                <a:latin typeface="Lato"/>
                <a:ea typeface="Lato"/>
                <a:cs typeface="Lato"/>
                <a:sym typeface="Lato"/>
              </a:rPr>
              <a:t>on LinkedIn!!!! And post minimum 3 posts per week, you can use </a:t>
            </a:r>
            <a:r>
              <a:rPr lang="en" sz="2200" u="sng">
                <a:solidFill>
                  <a:schemeClr val="dk1"/>
                </a:solidFill>
                <a:latin typeface="Lato"/>
                <a:ea typeface="Lato"/>
                <a:cs typeface="Lato"/>
                <a:sym typeface="Lato"/>
                <a:hlinkClick r:id="rId4">
                  <a:extLst>
                    <a:ext uri="{A12FA001-AC4F-418D-AE19-62706E023703}">
                      <ahyp:hlinkClr val="tx"/>
                    </a:ext>
                  </a:extLst>
                </a:hlinkClick>
              </a:rPr>
              <a:t>daily.dev</a:t>
            </a:r>
            <a:r>
              <a:rPr lang="en" sz="2200">
                <a:solidFill>
                  <a:schemeClr val="dk1"/>
                </a:solidFill>
                <a:latin typeface="Lato"/>
                <a:ea typeface="Lato"/>
                <a:cs typeface="Lato"/>
                <a:sym typeface="Lato"/>
              </a:rPr>
              <a:t> to get useful article</a:t>
            </a:r>
            <a:endParaRPr sz="2200">
              <a:solidFill>
                <a:schemeClr val="dk1"/>
              </a:solidFill>
              <a:latin typeface="Lato"/>
              <a:ea typeface="Lato"/>
              <a:cs typeface="Lato"/>
              <a:sym typeface="Lato"/>
            </a:endParaRPr>
          </a:p>
        </p:txBody>
      </p:sp>
      <p:pic>
        <p:nvPicPr>
          <p:cNvPr id="236" name="Google Shape;236;p31"/>
          <p:cNvPicPr preferRelativeResize="0"/>
          <p:nvPr/>
        </p:nvPicPr>
        <p:blipFill>
          <a:blip r:embed="rId5">
            <a:alphaModFix/>
          </a:blip>
          <a:stretch>
            <a:fillRect/>
          </a:stretch>
        </p:blipFill>
        <p:spPr>
          <a:xfrm>
            <a:off x="349700" y="131150"/>
            <a:ext cx="1017724" cy="10177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p:nvPr/>
        </p:nvSpPr>
        <p:spPr>
          <a:xfrm>
            <a:off x="0" y="2496725"/>
            <a:ext cx="9144000" cy="2646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txBox="1"/>
          <p:nvPr/>
        </p:nvSpPr>
        <p:spPr>
          <a:xfrm>
            <a:off x="4034750" y="1546400"/>
            <a:ext cx="1011300" cy="3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solidFill>
                <a:srgbClr val="FFFFFF"/>
              </a:solidFill>
            </a:endParaRPr>
          </a:p>
        </p:txBody>
      </p:sp>
      <p:sp>
        <p:nvSpPr>
          <p:cNvPr id="72" name="Google Shape;72;p14"/>
          <p:cNvSpPr txBox="1"/>
          <p:nvPr/>
        </p:nvSpPr>
        <p:spPr>
          <a:xfrm>
            <a:off x="2532425" y="1342425"/>
            <a:ext cx="1856700" cy="3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73" name="Google Shape;73;p14"/>
          <p:cNvSpPr txBox="1"/>
          <p:nvPr/>
        </p:nvSpPr>
        <p:spPr>
          <a:xfrm>
            <a:off x="0" y="2480600"/>
            <a:ext cx="2532300" cy="26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i="1" sz="1100">
              <a:solidFill>
                <a:srgbClr val="333333"/>
              </a:solidFill>
              <a:latin typeface="Calibri"/>
              <a:ea typeface="Calibri"/>
              <a:cs typeface="Calibri"/>
              <a:sym typeface="Calibri"/>
            </a:endParaRPr>
          </a:p>
        </p:txBody>
      </p:sp>
      <p:sp>
        <p:nvSpPr>
          <p:cNvPr id="74" name="Google Shape;74;p14"/>
          <p:cNvSpPr txBox="1"/>
          <p:nvPr/>
        </p:nvSpPr>
        <p:spPr>
          <a:xfrm>
            <a:off x="4753700" y="2496725"/>
            <a:ext cx="2086800" cy="26469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t/>
            </a:r>
            <a:endParaRPr i="1" sz="1100">
              <a:solidFill>
                <a:srgbClr val="333333"/>
              </a:solidFill>
              <a:latin typeface="Calibri"/>
              <a:ea typeface="Calibri"/>
              <a:cs typeface="Calibri"/>
              <a:sym typeface="Calibri"/>
            </a:endParaRPr>
          </a:p>
        </p:txBody>
      </p:sp>
      <p:sp>
        <p:nvSpPr>
          <p:cNvPr id="75" name="Google Shape;75;p14"/>
          <p:cNvSpPr txBox="1"/>
          <p:nvPr/>
        </p:nvSpPr>
        <p:spPr>
          <a:xfrm>
            <a:off x="7057200" y="2496725"/>
            <a:ext cx="2086800" cy="2646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i="1" sz="1100">
              <a:solidFill>
                <a:srgbClr val="333333"/>
              </a:solidFill>
              <a:latin typeface="Calibri"/>
              <a:ea typeface="Calibri"/>
              <a:cs typeface="Calibri"/>
              <a:sym typeface="Calibri"/>
            </a:endParaRPr>
          </a:p>
        </p:txBody>
      </p:sp>
      <p:sp>
        <p:nvSpPr>
          <p:cNvPr id="76" name="Google Shape;76;p14"/>
          <p:cNvSpPr txBox="1"/>
          <p:nvPr/>
        </p:nvSpPr>
        <p:spPr>
          <a:xfrm>
            <a:off x="2078975" y="2103800"/>
            <a:ext cx="4098900" cy="3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77" name="Google Shape;77;p14"/>
          <p:cNvSpPr txBox="1"/>
          <p:nvPr/>
        </p:nvSpPr>
        <p:spPr>
          <a:xfrm>
            <a:off x="0" y="0"/>
            <a:ext cx="9144000" cy="51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Oswald"/>
              <a:ea typeface="Oswald"/>
              <a:cs typeface="Oswald"/>
              <a:sym typeface="Oswald"/>
            </a:endParaRPr>
          </a:p>
        </p:txBody>
      </p:sp>
      <p:sp>
        <p:nvSpPr>
          <p:cNvPr id="78" name="Google Shape;78;p14"/>
          <p:cNvSpPr txBox="1"/>
          <p:nvPr/>
        </p:nvSpPr>
        <p:spPr>
          <a:xfrm>
            <a:off x="36750" y="2495625"/>
            <a:ext cx="9070500" cy="181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2400">
              <a:latin typeface="Oswald"/>
              <a:ea typeface="Oswald"/>
              <a:cs typeface="Oswald"/>
              <a:sym typeface="Oswald"/>
            </a:endParaRPr>
          </a:p>
          <a:p>
            <a:pPr indent="0" lvl="0" marL="0" rtl="0" algn="l">
              <a:spcBef>
                <a:spcPts val="0"/>
              </a:spcBef>
              <a:spcAft>
                <a:spcPts val="0"/>
              </a:spcAft>
              <a:buNone/>
            </a:pPr>
            <a:r>
              <a:t/>
            </a:r>
            <a:endParaRPr sz="2400">
              <a:solidFill>
                <a:srgbClr val="FFFFFF"/>
              </a:solidFill>
              <a:latin typeface="Oswald"/>
              <a:ea typeface="Oswald"/>
              <a:cs typeface="Oswald"/>
              <a:sym typeface="Oswald"/>
            </a:endParaRPr>
          </a:p>
          <a:p>
            <a:pPr indent="0" lvl="0" marL="0" rtl="0" algn="l">
              <a:spcBef>
                <a:spcPts val="0"/>
              </a:spcBef>
              <a:spcAft>
                <a:spcPts val="0"/>
              </a:spcAft>
              <a:buNone/>
            </a:pPr>
            <a:r>
              <a:t/>
            </a:r>
            <a:endParaRPr sz="1100"/>
          </a:p>
        </p:txBody>
      </p:sp>
      <p:sp>
        <p:nvSpPr>
          <p:cNvPr id="79" name="Google Shape;79;p14"/>
          <p:cNvSpPr txBox="1"/>
          <p:nvPr/>
        </p:nvSpPr>
        <p:spPr>
          <a:xfrm>
            <a:off x="-1074475" y="667988"/>
            <a:ext cx="9070500" cy="1360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t/>
            </a:r>
            <a:endParaRPr>
              <a:solidFill>
                <a:srgbClr val="FFFFFF"/>
              </a:solidFill>
            </a:endParaRPr>
          </a:p>
          <a:p>
            <a:pPr indent="0" lvl="0" marL="0" rtl="0" algn="l">
              <a:spcBef>
                <a:spcPts val="0"/>
              </a:spcBef>
              <a:spcAft>
                <a:spcPts val="0"/>
              </a:spcAft>
              <a:buNone/>
            </a:pPr>
            <a:r>
              <a:t/>
            </a:r>
            <a:endParaRPr sz="1100"/>
          </a:p>
        </p:txBody>
      </p:sp>
      <p:sp>
        <p:nvSpPr>
          <p:cNvPr id="80" name="Google Shape;80;p14"/>
          <p:cNvSpPr txBox="1"/>
          <p:nvPr/>
        </p:nvSpPr>
        <p:spPr>
          <a:xfrm>
            <a:off x="325425" y="3519825"/>
            <a:ext cx="8253900" cy="1758000"/>
          </a:xfrm>
          <a:prstGeom prst="rect">
            <a:avLst/>
          </a:prstGeom>
          <a:noFill/>
          <a:ln>
            <a:noFill/>
          </a:ln>
        </p:spPr>
        <p:txBody>
          <a:bodyPr anchorCtr="0" anchor="ctr" bIns="91425" lIns="91425" spcFirstLastPara="1" rIns="91425" wrap="square" tIns="91425">
            <a:noAutofit/>
          </a:bodyPr>
          <a:lstStyle/>
          <a:p>
            <a:pPr indent="-365125" lvl="0" marL="457200" rtl="0" algn="l">
              <a:lnSpc>
                <a:spcPct val="115000"/>
              </a:lnSpc>
              <a:spcBef>
                <a:spcPts val="0"/>
              </a:spcBef>
              <a:spcAft>
                <a:spcPts val="0"/>
              </a:spcAft>
              <a:buSzPts val="2150"/>
              <a:buChar char="●"/>
            </a:pPr>
            <a:r>
              <a:rPr lang="en" sz="2150"/>
              <a:t>Linkedin is the world's largest professional network on the internet</a:t>
            </a:r>
            <a:endParaRPr sz="2150"/>
          </a:p>
          <a:p>
            <a:pPr indent="-365125" lvl="0" marL="457200" rtl="0" algn="l">
              <a:lnSpc>
                <a:spcPct val="115000"/>
              </a:lnSpc>
              <a:spcBef>
                <a:spcPts val="0"/>
              </a:spcBef>
              <a:spcAft>
                <a:spcPts val="0"/>
              </a:spcAft>
              <a:buSzPts val="2150"/>
              <a:buChar char="●"/>
            </a:pPr>
            <a:r>
              <a:rPr lang="en" sz="2150"/>
              <a:t>You can use LinkedIn </a:t>
            </a:r>
            <a:endParaRPr sz="2150"/>
          </a:p>
          <a:p>
            <a:pPr indent="-365125" lvl="0" marL="457200" rtl="0" algn="l">
              <a:lnSpc>
                <a:spcPct val="115000"/>
              </a:lnSpc>
              <a:spcBef>
                <a:spcPts val="0"/>
              </a:spcBef>
              <a:spcAft>
                <a:spcPts val="0"/>
              </a:spcAft>
              <a:buSzPts val="2150"/>
              <a:buChar char="-"/>
            </a:pPr>
            <a:r>
              <a:rPr lang="en" sz="2150"/>
              <a:t>To find the right job or internship</a:t>
            </a:r>
            <a:endParaRPr sz="2150"/>
          </a:p>
          <a:p>
            <a:pPr indent="-365125" lvl="0" marL="457200" rtl="0" algn="l">
              <a:lnSpc>
                <a:spcPct val="115000"/>
              </a:lnSpc>
              <a:spcBef>
                <a:spcPts val="0"/>
              </a:spcBef>
              <a:spcAft>
                <a:spcPts val="0"/>
              </a:spcAft>
              <a:buSzPts val="2150"/>
              <a:buChar char="-"/>
            </a:pPr>
            <a:r>
              <a:rPr lang="en" sz="2150"/>
              <a:t>T</a:t>
            </a:r>
            <a:r>
              <a:rPr lang="en" sz="2150"/>
              <a:t>o connect and strengthen professional relationships</a:t>
            </a:r>
            <a:endParaRPr sz="2150"/>
          </a:p>
          <a:p>
            <a:pPr indent="-365125" lvl="0" marL="457200" rtl="0" algn="l">
              <a:lnSpc>
                <a:spcPct val="115000"/>
              </a:lnSpc>
              <a:spcBef>
                <a:spcPts val="0"/>
              </a:spcBef>
              <a:spcAft>
                <a:spcPts val="0"/>
              </a:spcAft>
              <a:buSzPts val="2150"/>
              <a:buChar char="-"/>
            </a:pPr>
            <a:r>
              <a:rPr lang="en" sz="2150"/>
              <a:t>To learn the skills you need in order to succeed in your career</a:t>
            </a:r>
            <a:endParaRPr sz="2150"/>
          </a:p>
          <a:p>
            <a:pPr indent="0" lvl="0" marL="457200" rtl="0" algn="l">
              <a:lnSpc>
                <a:spcPct val="115000"/>
              </a:lnSpc>
              <a:spcBef>
                <a:spcPts val="800"/>
              </a:spcBef>
              <a:spcAft>
                <a:spcPts val="0"/>
              </a:spcAft>
              <a:buNone/>
            </a:pPr>
            <a:r>
              <a:t/>
            </a:r>
            <a:endParaRPr sz="2150"/>
          </a:p>
          <a:p>
            <a:pPr indent="0" lvl="0" marL="0" rtl="0" algn="l">
              <a:lnSpc>
                <a:spcPct val="115000"/>
              </a:lnSpc>
              <a:spcBef>
                <a:spcPts val="800"/>
              </a:spcBef>
              <a:spcAft>
                <a:spcPts val="0"/>
              </a:spcAft>
              <a:buNone/>
            </a:pPr>
            <a:r>
              <a:t/>
            </a:r>
            <a:endParaRPr sz="1500">
              <a:latin typeface="Trebuchet MS"/>
              <a:ea typeface="Trebuchet MS"/>
              <a:cs typeface="Trebuchet MS"/>
              <a:sym typeface="Trebuchet MS"/>
            </a:endParaRPr>
          </a:p>
          <a:p>
            <a:pPr indent="0" lvl="0" marL="0" rtl="0" algn="l">
              <a:lnSpc>
                <a:spcPct val="115000"/>
              </a:lnSpc>
              <a:spcBef>
                <a:spcPts val="800"/>
              </a:spcBef>
              <a:spcAft>
                <a:spcPts val="0"/>
              </a:spcAft>
              <a:buNone/>
            </a:pPr>
            <a:r>
              <a:t/>
            </a:r>
            <a:endParaRPr sz="1800">
              <a:solidFill>
                <a:srgbClr val="595959"/>
              </a:solidFill>
            </a:endParaRPr>
          </a:p>
        </p:txBody>
      </p:sp>
      <p:sp>
        <p:nvSpPr>
          <p:cNvPr id="81" name="Google Shape;81;p14"/>
          <p:cNvSpPr txBox="1"/>
          <p:nvPr/>
        </p:nvSpPr>
        <p:spPr>
          <a:xfrm>
            <a:off x="1922575" y="765325"/>
            <a:ext cx="185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dk1"/>
                </a:solidFill>
              </a:rPr>
              <a:t>What is                </a:t>
            </a:r>
            <a:endParaRPr sz="3600">
              <a:solidFill>
                <a:schemeClr val="dk1"/>
              </a:solidFill>
            </a:endParaRPr>
          </a:p>
        </p:txBody>
      </p:sp>
      <p:pic>
        <p:nvPicPr>
          <p:cNvPr id="82" name="Google Shape;82;p14"/>
          <p:cNvPicPr preferRelativeResize="0"/>
          <p:nvPr/>
        </p:nvPicPr>
        <p:blipFill>
          <a:blip r:embed="rId3">
            <a:alphaModFix/>
          </a:blip>
          <a:stretch>
            <a:fillRect/>
          </a:stretch>
        </p:blipFill>
        <p:spPr>
          <a:xfrm>
            <a:off x="3854227" y="255775"/>
            <a:ext cx="2812815" cy="1758000"/>
          </a:xfrm>
          <a:prstGeom prst="rect">
            <a:avLst/>
          </a:prstGeom>
          <a:noFill/>
          <a:ln>
            <a:noFill/>
          </a:ln>
        </p:spPr>
      </p:pic>
      <p:sp>
        <p:nvSpPr>
          <p:cNvPr id="83" name="Google Shape;83;p14"/>
          <p:cNvSpPr txBox="1"/>
          <p:nvPr/>
        </p:nvSpPr>
        <p:spPr>
          <a:xfrm>
            <a:off x="6568225" y="765325"/>
            <a:ext cx="66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dk1"/>
                </a:solidFill>
              </a:rPr>
              <a:t>?</a:t>
            </a:r>
            <a:endParaRPr sz="36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0" name="Shape 240"/>
        <p:cNvGrpSpPr/>
        <p:nvPr/>
      </p:nvGrpSpPr>
      <p:grpSpPr>
        <a:xfrm>
          <a:off x="0" y="0"/>
          <a:ext cx="0" cy="0"/>
          <a:chOff x="0" y="0"/>
          <a:chExt cx="0" cy="0"/>
        </a:xfrm>
      </p:grpSpPr>
      <p:sp>
        <p:nvSpPr>
          <p:cNvPr id="241" name="Google Shape;241;p32"/>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pic>
        <p:nvPicPr>
          <p:cNvPr id="242" name="Google Shape;242;p32"/>
          <p:cNvPicPr preferRelativeResize="0"/>
          <p:nvPr/>
        </p:nvPicPr>
        <p:blipFill>
          <a:blip r:embed="rId3">
            <a:alphaModFix/>
          </a:blip>
          <a:stretch>
            <a:fillRect/>
          </a:stretch>
        </p:blipFill>
        <p:spPr>
          <a:xfrm>
            <a:off x="2669575" y="3222025"/>
            <a:ext cx="3147820" cy="1769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3"/>
          <p:cNvSpPr/>
          <p:nvPr/>
        </p:nvSpPr>
        <p:spPr>
          <a:xfrm>
            <a:off x="0" y="2496725"/>
            <a:ext cx="9144000" cy="2646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3"/>
          <p:cNvSpPr txBox="1"/>
          <p:nvPr/>
        </p:nvSpPr>
        <p:spPr>
          <a:xfrm>
            <a:off x="4034750" y="1546400"/>
            <a:ext cx="1011300" cy="3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solidFill>
                <a:srgbClr val="FFFFFF"/>
              </a:solidFill>
            </a:endParaRPr>
          </a:p>
        </p:txBody>
      </p:sp>
      <p:sp>
        <p:nvSpPr>
          <p:cNvPr id="249" name="Google Shape;249;p33"/>
          <p:cNvSpPr txBox="1"/>
          <p:nvPr/>
        </p:nvSpPr>
        <p:spPr>
          <a:xfrm>
            <a:off x="2532425" y="1342425"/>
            <a:ext cx="1856700" cy="3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250" name="Google Shape;250;p33"/>
          <p:cNvSpPr txBox="1"/>
          <p:nvPr/>
        </p:nvSpPr>
        <p:spPr>
          <a:xfrm>
            <a:off x="0" y="2480600"/>
            <a:ext cx="2532300" cy="26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i="1" sz="1100">
              <a:solidFill>
                <a:srgbClr val="333333"/>
              </a:solidFill>
              <a:latin typeface="Calibri"/>
              <a:ea typeface="Calibri"/>
              <a:cs typeface="Calibri"/>
              <a:sym typeface="Calibri"/>
            </a:endParaRPr>
          </a:p>
        </p:txBody>
      </p:sp>
      <p:sp>
        <p:nvSpPr>
          <p:cNvPr id="251" name="Google Shape;251;p33"/>
          <p:cNvSpPr txBox="1"/>
          <p:nvPr/>
        </p:nvSpPr>
        <p:spPr>
          <a:xfrm>
            <a:off x="4753700" y="2496725"/>
            <a:ext cx="2086800" cy="26469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t/>
            </a:r>
            <a:endParaRPr i="1" sz="1100">
              <a:solidFill>
                <a:srgbClr val="333333"/>
              </a:solidFill>
              <a:latin typeface="Calibri"/>
              <a:ea typeface="Calibri"/>
              <a:cs typeface="Calibri"/>
              <a:sym typeface="Calibri"/>
            </a:endParaRPr>
          </a:p>
        </p:txBody>
      </p:sp>
      <p:sp>
        <p:nvSpPr>
          <p:cNvPr id="252" name="Google Shape;252;p33"/>
          <p:cNvSpPr txBox="1"/>
          <p:nvPr/>
        </p:nvSpPr>
        <p:spPr>
          <a:xfrm>
            <a:off x="7057200" y="2496725"/>
            <a:ext cx="2086800" cy="2646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i="1" sz="1100">
              <a:solidFill>
                <a:srgbClr val="333333"/>
              </a:solidFill>
              <a:latin typeface="Calibri"/>
              <a:ea typeface="Calibri"/>
              <a:cs typeface="Calibri"/>
              <a:sym typeface="Calibri"/>
            </a:endParaRPr>
          </a:p>
        </p:txBody>
      </p:sp>
      <p:sp>
        <p:nvSpPr>
          <p:cNvPr id="253" name="Google Shape;253;p33"/>
          <p:cNvSpPr txBox="1"/>
          <p:nvPr/>
        </p:nvSpPr>
        <p:spPr>
          <a:xfrm>
            <a:off x="2078975" y="2103800"/>
            <a:ext cx="4098900" cy="3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254" name="Google Shape;254;p33"/>
          <p:cNvSpPr txBox="1"/>
          <p:nvPr/>
        </p:nvSpPr>
        <p:spPr>
          <a:xfrm>
            <a:off x="0" y="0"/>
            <a:ext cx="9144000" cy="51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Oswald"/>
              <a:ea typeface="Oswald"/>
              <a:cs typeface="Oswald"/>
              <a:sym typeface="Oswald"/>
            </a:endParaRPr>
          </a:p>
        </p:txBody>
      </p:sp>
      <p:sp>
        <p:nvSpPr>
          <p:cNvPr id="255" name="Google Shape;255;p33"/>
          <p:cNvSpPr txBox="1"/>
          <p:nvPr/>
        </p:nvSpPr>
        <p:spPr>
          <a:xfrm>
            <a:off x="227525" y="184675"/>
            <a:ext cx="7698000" cy="5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Oswald"/>
              <a:ea typeface="Oswald"/>
              <a:cs typeface="Oswald"/>
              <a:sym typeface="Oswald"/>
            </a:endParaRPr>
          </a:p>
        </p:txBody>
      </p:sp>
      <p:sp>
        <p:nvSpPr>
          <p:cNvPr id="256" name="Google Shape;256;p33"/>
          <p:cNvSpPr txBox="1"/>
          <p:nvPr/>
        </p:nvSpPr>
        <p:spPr>
          <a:xfrm>
            <a:off x="446075" y="793700"/>
            <a:ext cx="3438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u="sng">
                <a:solidFill>
                  <a:schemeClr val="dk1"/>
                </a:solidFill>
                <a:hlinkClick r:id="rId3">
                  <a:extLst>
                    <a:ext uri="{A12FA001-AC4F-418D-AE19-62706E023703}">
                      <ahyp:hlinkClr val="tx"/>
                    </a:ext>
                  </a:extLst>
                </a:hlinkClick>
              </a:rPr>
              <a:t>Add me</a:t>
            </a:r>
            <a:r>
              <a:rPr lang="en" sz="2100">
                <a:solidFill>
                  <a:schemeClr val="dk1"/>
                </a:solidFill>
              </a:rPr>
              <a:t> on LinkedIn!!</a:t>
            </a:r>
            <a:endParaRPr sz="2100">
              <a:solidFill>
                <a:schemeClr val="dk1"/>
              </a:solidFill>
            </a:endParaRPr>
          </a:p>
        </p:txBody>
      </p:sp>
      <p:sp>
        <p:nvSpPr>
          <p:cNvPr id="257" name="Google Shape;257;p33"/>
          <p:cNvSpPr txBox="1"/>
          <p:nvPr/>
        </p:nvSpPr>
        <p:spPr>
          <a:xfrm>
            <a:off x="227525" y="270500"/>
            <a:ext cx="3252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Hi, I am L</a:t>
            </a:r>
            <a:r>
              <a:rPr b="1" lang="en" sz="2200">
                <a:solidFill>
                  <a:schemeClr val="dk1"/>
                </a:solidFill>
              </a:rPr>
              <a:t>ital Chekroun </a:t>
            </a:r>
            <a:endParaRPr b="1" sz="2200">
              <a:solidFill>
                <a:schemeClr val="dk1"/>
              </a:solidFill>
            </a:endParaRPr>
          </a:p>
        </p:txBody>
      </p:sp>
      <p:pic>
        <p:nvPicPr>
          <p:cNvPr id="258" name="Google Shape;258;p33"/>
          <p:cNvPicPr preferRelativeResize="0"/>
          <p:nvPr/>
        </p:nvPicPr>
        <p:blipFill>
          <a:blip r:embed="rId4">
            <a:alphaModFix/>
          </a:blip>
          <a:stretch>
            <a:fillRect/>
          </a:stretch>
        </p:blipFill>
        <p:spPr>
          <a:xfrm>
            <a:off x="2723575" y="1644223"/>
            <a:ext cx="6332575" cy="33854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p:nvPr/>
        </p:nvSpPr>
        <p:spPr>
          <a:xfrm>
            <a:off x="0" y="2496725"/>
            <a:ext cx="9144000" cy="2646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txBox="1"/>
          <p:nvPr/>
        </p:nvSpPr>
        <p:spPr>
          <a:xfrm>
            <a:off x="4034750" y="1546400"/>
            <a:ext cx="1011300" cy="3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solidFill>
                <a:srgbClr val="FFFFFF"/>
              </a:solidFill>
            </a:endParaRPr>
          </a:p>
        </p:txBody>
      </p:sp>
      <p:sp>
        <p:nvSpPr>
          <p:cNvPr id="90" name="Google Shape;90;p15"/>
          <p:cNvSpPr txBox="1"/>
          <p:nvPr/>
        </p:nvSpPr>
        <p:spPr>
          <a:xfrm>
            <a:off x="2532425" y="1342425"/>
            <a:ext cx="1856700" cy="3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91" name="Google Shape;91;p15"/>
          <p:cNvSpPr txBox="1"/>
          <p:nvPr/>
        </p:nvSpPr>
        <p:spPr>
          <a:xfrm>
            <a:off x="0" y="2480600"/>
            <a:ext cx="2532300" cy="26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i="1" sz="1100">
              <a:solidFill>
                <a:srgbClr val="333333"/>
              </a:solidFill>
              <a:latin typeface="Calibri"/>
              <a:ea typeface="Calibri"/>
              <a:cs typeface="Calibri"/>
              <a:sym typeface="Calibri"/>
            </a:endParaRPr>
          </a:p>
        </p:txBody>
      </p:sp>
      <p:sp>
        <p:nvSpPr>
          <p:cNvPr id="92" name="Google Shape;92;p15"/>
          <p:cNvSpPr txBox="1"/>
          <p:nvPr/>
        </p:nvSpPr>
        <p:spPr>
          <a:xfrm>
            <a:off x="4753700" y="2496725"/>
            <a:ext cx="2086800" cy="26469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t/>
            </a:r>
            <a:endParaRPr i="1" sz="1100">
              <a:solidFill>
                <a:srgbClr val="333333"/>
              </a:solidFill>
              <a:latin typeface="Calibri"/>
              <a:ea typeface="Calibri"/>
              <a:cs typeface="Calibri"/>
              <a:sym typeface="Calibri"/>
            </a:endParaRPr>
          </a:p>
        </p:txBody>
      </p:sp>
      <p:sp>
        <p:nvSpPr>
          <p:cNvPr id="93" name="Google Shape;93;p15"/>
          <p:cNvSpPr txBox="1"/>
          <p:nvPr/>
        </p:nvSpPr>
        <p:spPr>
          <a:xfrm>
            <a:off x="7057200" y="2496725"/>
            <a:ext cx="2086800" cy="2646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i="1" sz="1100">
              <a:solidFill>
                <a:srgbClr val="333333"/>
              </a:solidFill>
              <a:latin typeface="Calibri"/>
              <a:ea typeface="Calibri"/>
              <a:cs typeface="Calibri"/>
              <a:sym typeface="Calibri"/>
            </a:endParaRPr>
          </a:p>
        </p:txBody>
      </p:sp>
      <p:sp>
        <p:nvSpPr>
          <p:cNvPr id="94" name="Google Shape;94;p15"/>
          <p:cNvSpPr txBox="1"/>
          <p:nvPr/>
        </p:nvSpPr>
        <p:spPr>
          <a:xfrm>
            <a:off x="2078975" y="2103800"/>
            <a:ext cx="4098900" cy="3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95" name="Google Shape;95;p15"/>
          <p:cNvSpPr txBox="1"/>
          <p:nvPr/>
        </p:nvSpPr>
        <p:spPr>
          <a:xfrm>
            <a:off x="-36750" y="0"/>
            <a:ext cx="9144000" cy="51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Oswald"/>
              <a:ea typeface="Oswald"/>
              <a:cs typeface="Oswald"/>
              <a:sym typeface="Oswald"/>
            </a:endParaRPr>
          </a:p>
        </p:txBody>
      </p:sp>
      <p:sp>
        <p:nvSpPr>
          <p:cNvPr id="96" name="Google Shape;96;p15"/>
          <p:cNvSpPr txBox="1"/>
          <p:nvPr/>
        </p:nvSpPr>
        <p:spPr>
          <a:xfrm>
            <a:off x="36750" y="2495625"/>
            <a:ext cx="9070500" cy="181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2400">
              <a:latin typeface="Oswald"/>
              <a:ea typeface="Oswald"/>
              <a:cs typeface="Oswald"/>
              <a:sym typeface="Oswald"/>
            </a:endParaRPr>
          </a:p>
          <a:p>
            <a:pPr indent="0" lvl="0" marL="0" rtl="0" algn="l">
              <a:spcBef>
                <a:spcPts val="0"/>
              </a:spcBef>
              <a:spcAft>
                <a:spcPts val="0"/>
              </a:spcAft>
              <a:buNone/>
            </a:pPr>
            <a:r>
              <a:t/>
            </a:r>
            <a:endParaRPr sz="2400">
              <a:solidFill>
                <a:srgbClr val="FFFFFF"/>
              </a:solidFill>
              <a:latin typeface="Oswald"/>
              <a:ea typeface="Oswald"/>
              <a:cs typeface="Oswald"/>
              <a:sym typeface="Oswald"/>
            </a:endParaRPr>
          </a:p>
          <a:p>
            <a:pPr indent="0" lvl="0" marL="0" rtl="0" algn="l">
              <a:spcBef>
                <a:spcPts val="0"/>
              </a:spcBef>
              <a:spcAft>
                <a:spcPts val="0"/>
              </a:spcAft>
              <a:buNone/>
            </a:pPr>
            <a:r>
              <a:t/>
            </a:r>
            <a:endParaRPr sz="1100"/>
          </a:p>
        </p:txBody>
      </p:sp>
      <p:sp>
        <p:nvSpPr>
          <p:cNvPr id="97" name="Google Shape;97;p15"/>
          <p:cNvSpPr txBox="1"/>
          <p:nvPr/>
        </p:nvSpPr>
        <p:spPr>
          <a:xfrm>
            <a:off x="81350" y="694913"/>
            <a:ext cx="9070500" cy="1360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t/>
            </a:r>
            <a:endParaRPr>
              <a:solidFill>
                <a:srgbClr val="FFFFFF"/>
              </a:solidFill>
            </a:endParaRPr>
          </a:p>
          <a:p>
            <a:pPr indent="0" lvl="0" marL="0" rtl="0" algn="l">
              <a:spcBef>
                <a:spcPts val="0"/>
              </a:spcBef>
              <a:spcAft>
                <a:spcPts val="0"/>
              </a:spcAft>
              <a:buNone/>
            </a:pPr>
            <a:r>
              <a:t/>
            </a:r>
            <a:endParaRPr sz="1100"/>
          </a:p>
        </p:txBody>
      </p:sp>
      <p:sp>
        <p:nvSpPr>
          <p:cNvPr id="98" name="Google Shape;98;p15"/>
          <p:cNvSpPr txBox="1"/>
          <p:nvPr/>
        </p:nvSpPr>
        <p:spPr>
          <a:xfrm>
            <a:off x="1011275" y="2661200"/>
            <a:ext cx="6234300" cy="1160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500">
              <a:solidFill>
                <a:srgbClr val="000000"/>
              </a:solidFill>
              <a:latin typeface="Trebuchet MS"/>
              <a:ea typeface="Trebuchet MS"/>
              <a:cs typeface="Trebuchet MS"/>
              <a:sym typeface="Trebuchet MS"/>
            </a:endParaRPr>
          </a:p>
          <a:p>
            <a:pPr indent="0" lvl="0" marL="0" rtl="0" algn="l">
              <a:lnSpc>
                <a:spcPct val="115000"/>
              </a:lnSpc>
              <a:spcBef>
                <a:spcPts val="800"/>
              </a:spcBef>
              <a:spcAft>
                <a:spcPts val="0"/>
              </a:spcAft>
              <a:buNone/>
            </a:pPr>
            <a:r>
              <a:t/>
            </a:r>
            <a:endParaRPr sz="3600">
              <a:solidFill>
                <a:srgbClr val="000000"/>
              </a:solidFill>
              <a:latin typeface="Trebuchet MS"/>
              <a:ea typeface="Trebuchet MS"/>
              <a:cs typeface="Trebuchet MS"/>
              <a:sym typeface="Trebuchet MS"/>
            </a:endParaRPr>
          </a:p>
          <a:p>
            <a:pPr indent="0" lvl="0" marL="0" rtl="0" algn="l">
              <a:lnSpc>
                <a:spcPct val="115000"/>
              </a:lnSpc>
              <a:spcBef>
                <a:spcPts val="800"/>
              </a:spcBef>
              <a:spcAft>
                <a:spcPts val="0"/>
              </a:spcAft>
              <a:buNone/>
            </a:pPr>
            <a:r>
              <a:rPr b="1" lang="en" sz="4250">
                <a:solidFill>
                  <a:srgbClr val="000000"/>
                </a:solidFill>
              </a:rPr>
              <a:t>94% of recruiters</a:t>
            </a:r>
            <a:r>
              <a:rPr b="1" lang="en" sz="2300">
                <a:solidFill>
                  <a:srgbClr val="000000"/>
                </a:solidFill>
              </a:rPr>
              <a:t> </a:t>
            </a:r>
            <a:endParaRPr b="1" sz="2300">
              <a:solidFill>
                <a:srgbClr val="000000"/>
              </a:solidFill>
            </a:endParaRPr>
          </a:p>
          <a:p>
            <a:pPr indent="0" lvl="0" marL="0" rtl="0" algn="l">
              <a:lnSpc>
                <a:spcPct val="115000"/>
              </a:lnSpc>
              <a:spcBef>
                <a:spcPts val="0"/>
              </a:spcBef>
              <a:spcAft>
                <a:spcPts val="0"/>
              </a:spcAft>
              <a:buNone/>
            </a:pPr>
            <a:r>
              <a:t/>
            </a:r>
            <a:endParaRPr sz="2100">
              <a:solidFill>
                <a:srgbClr val="000000"/>
              </a:solidFill>
              <a:latin typeface="Trebuchet MS"/>
              <a:ea typeface="Trebuchet MS"/>
              <a:cs typeface="Trebuchet MS"/>
              <a:sym typeface="Trebuchet MS"/>
            </a:endParaRPr>
          </a:p>
          <a:p>
            <a:pPr indent="0" lvl="0" marL="0" rtl="0" algn="l">
              <a:lnSpc>
                <a:spcPct val="115000"/>
              </a:lnSpc>
              <a:spcBef>
                <a:spcPts val="0"/>
              </a:spcBef>
              <a:spcAft>
                <a:spcPts val="0"/>
              </a:spcAft>
              <a:buNone/>
            </a:pPr>
            <a:r>
              <a:rPr lang="en" sz="2100">
                <a:solidFill>
                  <a:srgbClr val="000000"/>
                </a:solidFill>
              </a:rPr>
              <a:t>use LinkedIn to find candidates.</a:t>
            </a:r>
            <a:endParaRPr sz="1800">
              <a:solidFill>
                <a:srgbClr val="595959"/>
              </a:solidFill>
            </a:endParaRPr>
          </a:p>
        </p:txBody>
      </p:sp>
      <p:sp>
        <p:nvSpPr>
          <p:cNvPr id="99" name="Google Shape;99;p15"/>
          <p:cNvSpPr txBox="1"/>
          <p:nvPr/>
        </p:nvSpPr>
        <p:spPr>
          <a:xfrm>
            <a:off x="308050" y="377625"/>
            <a:ext cx="1157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1"/>
                </a:solidFill>
              </a:rPr>
              <a:t>Why </a:t>
            </a:r>
            <a:endParaRPr sz="3600">
              <a:solidFill>
                <a:schemeClr val="dk1"/>
              </a:solidFill>
            </a:endParaRPr>
          </a:p>
        </p:txBody>
      </p:sp>
      <p:pic>
        <p:nvPicPr>
          <p:cNvPr id="100" name="Google Shape;100;p15"/>
          <p:cNvPicPr preferRelativeResize="0"/>
          <p:nvPr/>
        </p:nvPicPr>
        <p:blipFill>
          <a:blip r:embed="rId3">
            <a:alphaModFix/>
          </a:blip>
          <a:stretch>
            <a:fillRect/>
          </a:stretch>
        </p:blipFill>
        <p:spPr>
          <a:xfrm>
            <a:off x="1465450" y="166850"/>
            <a:ext cx="1856701" cy="1160438"/>
          </a:xfrm>
          <a:prstGeom prst="rect">
            <a:avLst/>
          </a:prstGeom>
          <a:noFill/>
          <a:ln>
            <a:noFill/>
          </a:ln>
        </p:spPr>
      </p:pic>
      <p:sp>
        <p:nvSpPr>
          <p:cNvPr id="101" name="Google Shape;101;p15"/>
          <p:cNvSpPr txBox="1"/>
          <p:nvPr/>
        </p:nvSpPr>
        <p:spPr>
          <a:xfrm>
            <a:off x="3129425" y="377625"/>
            <a:ext cx="66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dk1"/>
                </a:solidFill>
              </a:rPr>
              <a:t>?</a:t>
            </a:r>
            <a:endParaRPr sz="3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5" name="Shape 105"/>
        <p:cNvGrpSpPr/>
        <p:nvPr/>
      </p:nvGrpSpPr>
      <p:grpSpPr>
        <a:xfrm>
          <a:off x="0" y="0"/>
          <a:ext cx="0" cy="0"/>
          <a:chOff x="0" y="0"/>
          <a:chExt cx="0" cy="0"/>
        </a:xfrm>
      </p:grpSpPr>
      <p:sp>
        <p:nvSpPr>
          <p:cNvPr id="106" name="Google Shape;106;p16"/>
          <p:cNvSpPr txBox="1"/>
          <p:nvPr/>
        </p:nvSpPr>
        <p:spPr>
          <a:xfrm>
            <a:off x="6533575" y="1302675"/>
            <a:ext cx="3201600" cy="56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rPr>
              <a:t>Profile Tips</a:t>
            </a:r>
            <a:endParaRPr b="1" sz="2400">
              <a:solidFill>
                <a:schemeClr val="dk1"/>
              </a:solidFill>
            </a:endParaRPr>
          </a:p>
          <a:p>
            <a:pPr indent="0" lvl="0" marL="0" rtl="0" algn="l">
              <a:spcBef>
                <a:spcPts val="0"/>
              </a:spcBef>
              <a:spcAft>
                <a:spcPts val="0"/>
              </a:spcAft>
              <a:buNone/>
            </a:pPr>
            <a:r>
              <a:t/>
            </a:r>
            <a:endParaRPr sz="2400">
              <a:solidFill>
                <a:schemeClr val="dk1"/>
              </a:solidFill>
              <a:latin typeface="Oswald"/>
              <a:ea typeface="Oswald"/>
              <a:cs typeface="Oswald"/>
              <a:sym typeface="Oswald"/>
            </a:endParaRPr>
          </a:p>
        </p:txBody>
      </p:sp>
      <p:sp>
        <p:nvSpPr>
          <p:cNvPr id="107" name="Google Shape;107;p16"/>
          <p:cNvSpPr txBox="1"/>
          <p:nvPr/>
        </p:nvSpPr>
        <p:spPr>
          <a:xfrm>
            <a:off x="284100" y="608250"/>
            <a:ext cx="5473500" cy="3927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 sz="1600">
                <a:solidFill>
                  <a:schemeClr val="dk1"/>
                </a:solidFill>
              </a:rPr>
              <a:t>Get your profile to 100%</a:t>
            </a:r>
            <a:endParaRPr b="1" sz="1600">
              <a:solidFill>
                <a:schemeClr val="dk1"/>
              </a:solidFill>
            </a:endParaRPr>
          </a:p>
          <a:p>
            <a:pPr indent="0" lvl="0" marL="0" rtl="0" algn="l">
              <a:lnSpc>
                <a:spcPct val="115000"/>
              </a:lnSpc>
              <a:spcBef>
                <a:spcPts val="800"/>
              </a:spcBef>
              <a:spcAft>
                <a:spcPts val="0"/>
              </a:spcAft>
              <a:buNone/>
            </a:pPr>
            <a:r>
              <a:rPr lang="en" sz="1600">
                <a:solidFill>
                  <a:schemeClr val="dk1"/>
                </a:solidFill>
              </a:rPr>
              <a:t>C</a:t>
            </a:r>
            <a:r>
              <a:rPr lang="en" sz="1600">
                <a:solidFill>
                  <a:schemeClr val="dk1"/>
                </a:solidFill>
              </a:rPr>
              <a:t>ompleted profile ranks </a:t>
            </a:r>
            <a:r>
              <a:rPr b="1" lang="en" sz="1600">
                <a:solidFill>
                  <a:schemeClr val="dk1"/>
                </a:solidFill>
              </a:rPr>
              <a:t>higher </a:t>
            </a:r>
            <a:r>
              <a:rPr lang="en" sz="1600">
                <a:solidFill>
                  <a:schemeClr val="dk1"/>
                </a:solidFill>
              </a:rPr>
              <a:t>in the internal algorithm, meaning you’re more likely to be discovered. (Like Google’s search engine, LinkedIn relies on an algorithm when displaying search results)</a:t>
            </a:r>
            <a:endParaRPr sz="1600">
              <a:solidFill>
                <a:schemeClr val="dk1"/>
              </a:solidFill>
            </a:endParaRPr>
          </a:p>
          <a:p>
            <a:pPr indent="0" lvl="0" marL="0" rtl="0" algn="l">
              <a:lnSpc>
                <a:spcPct val="115000"/>
              </a:lnSpc>
              <a:spcBef>
                <a:spcPts val="800"/>
              </a:spcBef>
              <a:spcAft>
                <a:spcPts val="0"/>
              </a:spcAft>
              <a:buNone/>
            </a:pPr>
            <a:r>
              <a:rPr lang="en" sz="1600">
                <a:solidFill>
                  <a:schemeClr val="dk1"/>
                </a:solidFill>
              </a:rPr>
              <a:t>Here’s what makes your LinkedIn profile an all-star profile:</a:t>
            </a:r>
            <a:endParaRPr sz="1600">
              <a:solidFill>
                <a:schemeClr val="dk1"/>
              </a:solidFill>
            </a:endParaRPr>
          </a:p>
          <a:p>
            <a:pPr indent="-330200" lvl="0" marL="457200" rtl="0" algn="l">
              <a:lnSpc>
                <a:spcPct val="115000"/>
              </a:lnSpc>
              <a:spcBef>
                <a:spcPts val="300"/>
              </a:spcBef>
              <a:spcAft>
                <a:spcPts val="0"/>
              </a:spcAft>
              <a:buClr>
                <a:schemeClr val="dk1"/>
              </a:buClr>
              <a:buSzPts val="1600"/>
              <a:buAutoNum type="arabicPeriod"/>
            </a:pPr>
            <a:r>
              <a:rPr lang="en" sz="1600">
                <a:solidFill>
                  <a:schemeClr val="dk1"/>
                </a:solidFill>
              </a:rPr>
              <a:t>Profile picture + Cover picture </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Your headline - Position</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Location and industry</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Experience </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Skills </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Education</a:t>
            </a:r>
            <a:endParaRPr sz="1600">
              <a:solidFill>
                <a:schemeClr val="dk1"/>
              </a:solidFill>
            </a:endParaRPr>
          </a:p>
          <a:p>
            <a:pPr indent="-330200" lvl="0" marL="457200" rtl="0" algn="l">
              <a:lnSpc>
                <a:spcPct val="115000"/>
              </a:lnSpc>
              <a:spcBef>
                <a:spcPts val="0"/>
              </a:spcBef>
              <a:spcAft>
                <a:spcPts val="0"/>
              </a:spcAft>
              <a:buClr>
                <a:schemeClr val="dk1"/>
              </a:buClr>
              <a:buSzPts val="1600"/>
              <a:buFont typeface="Trebuchet MS"/>
              <a:buAutoNum type="arabicPeriod"/>
            </a:pPr>
            <a:r>
              <a:rPr lang="en" sz="1600">
                <a:solidFill>
                  <a:schemeClr val="dk1"/>
                </a:solidFill>
              </a:rPr>
              <a:t>At least </a:t>
            </a:r>
            <a:r>
              <a:rPr b="1" lang="en" sz="1600">
                <a:solidFill>
                  <a:schemeClr val="dk1"/>
                </a:solidFill>
              </a:rPr>
              <a:t>50 connections per week, preferably +500</a:t>
            </a:r>
            <a:endParaRPr b="1"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b="1" lang="en" sz="1600">
                <a:solidFill>
                  <a:schemeClr val="dk1"/>
                </a:solidFill>
              </a:rPr>
              <a:t>Make sure your LinkedIn is in ENGLISH</a:t>
            </a:r>
            <a:endParaRPr b="1" sz="1600">
              <a:solidFill>
                <a:schemeClr val="dk1"/>
              </a:solidFill>
            </a:endParaRPr>
          </a:p>
          <a:p>
            <a:pPr indent="0" lvl="0" marL="0" rtl="0" algn="l">
              <a:lnSpc>
                <a:spcPct val="115000"/>
              </a:lnSpc>
              <a:spcBef>
                <a:spcPts val="800"/>
              </a:spcBef>
              <a:spcAft>
                <a:spcPts val="800"/>
              </a:spcAft>
              <a:buNone/>
            </a:pPr>
            <a:r>
              <a:rPr lang="en" sz="1600">
                <a:solidFill>
                  <a:schemeClr val="dk1"/>
                </a:solidFill>
              </a:rPr>
              <a:t>LinkedIn makes it easy to reach a 100% completed profile by giving hints and recommendations along the way.</a:t>
            </a:r>
            <a:endParaRPr sz="1600">
              <a:solidFill>
                <a:schemeClr val="dk1"/>
              </a:solidFill>
            </a:endParaRPr>
          </a:p>
        </p:txBody>
      </p:sp>
      <p:pic>
        <p:nvPicPr>
          <p:cNvPr id="108" name="Google Shape;108;p16"/>
          <p:cNvPicPr preferRelativeResize="0"/>
          <p:nvPr/>
        </p:nvPicPr>
        <p:blipFill>
          <a:blip r:embed="rId3">
            <a:alphaModFix/>
          </a:blip>
          <a:stretch>
            <a:fillRect/>
          </a:stretch>
        </p:blipFill>
        <p:spPr>
          <a:xfrm>
            <a:off x="6533573" y="332375"/>
            <a:ext cx="1969551" cy="1230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p:nvPr/>
        </p:nvSpPr>
        <p:spPr>
          <a:xfrm>
            <a:off x="0" y="2496725"/>
            <a:ext cx="9144000" cy="2646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txBox="1"/>
          <p:nvPr/>
        </p:nvSpPr>
        <p:spPr>
          <a:xfrm>
            <a:off x="4034750" y="1546400"/>
            <a:ext cx="1011300" cy="3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solidFill>
                <a:srgbClr val="FFFFFF"/>
              </a:solidFill>
            </a:endParaRPr>
          </a:p>
        </p:txBody>
      </p:sp>
      <p:sp>
        <p:nvSpPr>
          <p:cNvPr id="115" name="Google Shape;115;p17"/>
          <p:cNvSpPr txBox="1"/>
          <p:nvPr/>
        </p:nvSpPr>
        <p:spPr>
          <a:xfrm>
            <a:off x="2532425" y="1342425"/>
            <a:ext cx="1856700" cy="3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16" name="Google Shape;116;p17"/>
          <p:cNvSpPr txBox="1"/>
          <p:nvPr/>
        </p:nvSpPr>
        <p:spPr>
          <a:xfrm>
            <a:off x="0" y="2480600"/>
            <a:ext cx="2532300" cy="26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i="1" sz="1100">
              <a:solidFill>
                <a:srgbClr val="333333"/>
              </a:solidFill>
              <a:latin typeface="Calibri"/>
              <a:ea typeface="Calibri"/>
              <a:cs typeface="Calibri"/>
              <a:sym typeface="Calibri"/>
            </a:endParaRPr>
          </a:p>
        </p:txBody>
      </p:sp>
      <p:sp>
        <p:nvSpPr>
          <p:cNvPr id="117" name="Google Shape;117;p17"/>
          <p:cNvSpPr txBox="1"/>
          <p:nvPr/>
        </p:nvSpPr>
        <p:spPr>
          <a:xfrm>
            <a:off x="4753700" y="2496725"/>
            <a:ext cx="2086800" cy="26469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t/>
            </a:r>
            <a:endParaRPr i="1" sz="1100">
              <a:solidFill>
                <a:srgbClr val="333333"/>
              </a:solidFill>
              <a:latin typeface="Calibri"/>
              <a:ea typeface="Calibri"/>
              <a:cs typeface="Calibri"/>
              <a:sym typeface="Calibri"/>
            </a:endParaRPr>
          </a:p>
        </p:txBody>
      </p:sp>
      <p:sp>
        <p:nvSpPr>
          <p:cNvPr id="118" name="Google Shape;118;p17"/>
          <p:cNvSpPr txBox="1"/>
          <p:nvPr/>
        </p:nvSpPr>
        <p:spPr>
          <a:xfrm>
            <a:off x="7057200" y="2496725"/>
            <a:ext cx="2086800" cy="2646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i="1" sz="1100">
              <a:solidFill>
                <a:srgbClr val="333333"/>
              </a:solidFill>
              <a:latin typeface="Calibri"/>
              <a:ea typeface="Calibri"/>
              <a:cs typeface="Calibri"/>
              <a:sym typeface="Calibri"/>
            </a:endParaRPr>
          </a:p>
        </p:txBody>
      </p:sp>
      <p:sp>
        <p:nvSpPr>
          <p:cNvPr id="119" name="Google Shape;119;p17"/>
          <p:cNvSpPr txBox="1"/>
          <p:nvPr/>
        </p:nvSpPr>
        <p:spPr>
          <a:xfrm>
            <a:off x="2078975" y="2103800"/>
            <a:ext cx="4098900" cy="3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20" name="Google Shape;120;p17"/>
          <p:cNvSpPr txBox="1"/>
          <p:nvPr/>
        </p:nvSpPr>
        <p:spPr>
          <a:xfrm>
            <a:off x="-332175" y="86875"/>
            <a:ext cx="9144000" cy="51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Oswald"/>
              <a:ea typeface="Oswald"/>
              <a:cs typeface="Oswald"/>
              <a:sym typeface="Oswald"/>
            </a:endParaRPr>
          </a:p>
        </p:txBody>
      </p:sp>
      <p:sp>
        <p:nvSpPr>
          <p:cNvPr id="121" name="Google Shape;121;p17"/>
          <p:cNvSpPr txBox="1"/>
          <p:nvPr/>
        </p:nvSpPr>
        <p:spPr>
          <a:xfrm>
            <a:off x="36750" y="2813600"/>
            <a:ext cx="9070500" cy="181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2400">
              <a:latin typeface="Oswald"/>
              <a:ea typeface="Oswald"/>
              <a:cs typeface="Oswald"/>
              <a:sym typeface="Oswald"/>
            </a:endParaRPr>
          </a:p>
          <a:p>
            <a:pPr indent="0" lvl="0" marL="0" rtl="0" algn="l">
              <a:spcBef>
                <a:spcPts val="0"/>
              </a:spcBef>
              <a:spcAft>
                <a:spcPts val="0"/>
              </a:spcAft>
              <a:buNone/>
            </a:pPr>
            <a:r>
              <a:t/>
            </a:r>
            <a:endParaRPr sz="2400">
              <a:solidFill>
                <a:srgbClr val="FFFFFF"/>
              </a:solidFill>
              <a:latin typeface="Oswald"/>
              <a:ea typeface="Oswald"/>
              <a:cs typeface="Oswald"/>
              <a:sym typeface="Oswald"/>
            </a:endParaRPr>
          </a:p>
          <a:p>
            <a:pPr indent="0" lvl="0" marL="0" rtl="0" algn="l">
              <a:spcBef>
                <a:spcPts val="0"/>
              </a:spcBef>
              <a:spcAft>
                <a:spcPts val="0"/>
              </a:spcAft>
              <a:buNone/>
            </a:pPr>
            <a:r>
              <a:t/>
            </a:r>
            <a:endParaRPr sz="1100"/>
          </a:p>
        </p:txBody>
      </p:sp>
      <p:sp>
        <p:nvSpPr>
          <p:cNvPr id="122" name="Google Shape;122;p17"/>
          <p:cNvSpPr txBox="1"/>
          <p:nvPr/>
        </p:nvSpPr>
        <p:spPr>
          <a:xfrm>
            <a:off x="189150" y="1085600"/>
            <a:ext cx="3358800" cy="61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rPr lang="en" sz="2000">
                <a:solidFill>
                  <a:srgbClr val="FFFFFF"/>
                </a:solidFill>
              </a:rPr>
              <a:t>Profile picture and Cover </a:t>
            </a:r>
            <a:endParaRPr sz="2000">
              <a:solidFill>
                <a:srgbClr val="FFFFFF"/>
              </a:solidFill>
            </a:endParaRPr>
          </a:p>
          <a:p>
            <a:pPr indent="0" lvl="0" marL="0" rtl="0" algn="l">
              <a:spcBef>
                <a:spcPts val="0"/>
              </a:spcBef>
              <a:spcAft>
                <a:spcPts val="0"/>
              </a:spcAft>
              <a:buNone/>
            </a:pPr>
            <a:r>
              <a:t/>
            </a:r>
            <a:endParaRPr sz="1100"/>
          </a:p>
        </p:txBody>
      </p:sp>
      <p:sp>
        <p:nvSpPr>
          <p:cNvPr id="123" name="Google Shape;123;p17"/>
          <p:cNvSpPr txBox="1"/>
          <p:nvPr/>
        </p:nvSpPr>
        <p:spPr>
          <a:xfrm>
            <a:off x="4853075" y="3094075"/>
            <a:ext cx="4098900" cy="2136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sz="2000"/>
          </a:p>
          <a:p>
            <a:pPr indent="-349250" lvl="0" marL="457200" rtl="0" algn="l">
              <a:lnSpc>
                <a:spcPct val="115000"/>
              </a:lnSpc>
              <a:spcBef>
                <a:spcPts val="0"/>
              </a:spcBef>
              <a:spcAft>
                <a:spcPts val="0"/>
              </a:spcAft>
              <a:buSzPts val="1900"/>
              <a:buChar char="-"/>
            </a:pPr>
            <a:r>
              <a:rPr lang="en" sz="1900"/>
              <a:t>Make sure your face takes up at least 60% of the frame</a:t>
            </a:r>
            <a:endParaRPr sz="1900"/>
          </a:p>
          <a:p>
            <a:pPr indent="-349250" lvl="0" marL="457200" rtl="0" algn="l">
              <a:lnSpc>
                <a:spcPct val="115000"/>
              </a:lnSpc>
              <a:spcBef>
                <a:spcPts val="0"/>
              </a:spcBef>
              <a:spcAft>
                <a:spcPts val="0"/>
              </a:spcAft>
              <a:buSzPts val="1900"/>
              <a:buChar char="-"/>
            </a:pPr>
            <a:r>
              <a:rPr lang="en" sz="1900"/>
              <a:t>Be the only person in the picture</a:t>
            </a:r>
            <a:endParaRPr sz="1900"/>
          </a:p>
          <a:p>
            <a:pPr indent="-349250" lvl="0" marL="457200" rtl="0" algn="l">
              <a:lnSpc>
                <a:spcPct val="115000"/>
              </a:lnSpc>
              <a:spcBef>
                <a:spcPts val="0"/>
              </a:spcBef>
              <a:spcAft>
                <a:spcPts val="0"/>
              </a:spcAft>
              <a:buSzPts val="1900"/>
              <a:buChar char="-"/>
            </a:pPr>
            <a:r>
              <a:rPr lang="en" sz="1900"/>
              <a:t>Add a cover photo - from your company or field</a:t>
            </a:r>
            <a:endParaRPr sz="19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1900">
              <a:solidFill>
                <a:srgbClr val="000000"/>
              </a:solidFill>
              <a:latin typeface="Trebuchet MS"/>
              <a:ea typeface="Trebuchet MS"/>
              <a:cs typeface="Trebuchet MS"/>
              <a:sym typeface="Trebuchet MS"/>
            </a:endParaRPr>
          </a:p>
          <a:p>
            <a:pPr indent="0" lvl="0" marL="0" rtl="0" algn="l">
              <a:lnSpc>
                <a:spcPct val="115000"/>
              </a:lnSpc>
              <a:spcBef>
                <a:spcPts val="0"/>
              </a:spcBef>
              <a:spcAft>
                <a:spcPts val="0"/>
              </a:spcAft>
              <a:buNone/>
            </a:pPr>
            <a:r>
              <a:t/>
            </a:r>
            <a:endParaRPr sz="1600">
              <a:solidFill>
                <a:srgbClr val="595959"/>
              </a:solidFill>
            </a:endParaRPr>
          </a:p>
        </p:txBody>
      </p:sp>
      <p:pic>
        <p:nvPicPr>
          <p:cNvPr id="124" name="Google Shape;124;p17"/>
          <p:cNvPicPr preferRelativeResize="0"/>
          <p:nvPr/>
        </p:nvPicPr>
        <p:blipFill>
          <a:blip r:embed="rId3">
            <a:alphaModFix/>
          </a:blip>
          <a:stretch>
            <a:fillRect/>
          </a:stretch>
        </p:blipFill>
        <p:spPr>
          <a:xfrm>
            <a:off x="337800" y="0"/>
            <a:ext cx="1856701" cy="1160438"/>
          </a:xfrm>
          <a:prstGeom prst="rect">
            <a:avLst/>
          </a:prstGeom>
          <a:noFill/>
          <a:ln>
            <a:noFill/>
          </a:ln>
        </p:spPr>
      </p:pic>
      <p:sp>
        <p:nvSpPr>
          <p:cNvPr id="125" name="Google Shape;125;p17"/>
          <p:cNvSpPr txBox="1"/>
          <p:nvPr/>
        </p:nvSpPr>
        <p:spPr>
          <a:xfrm>
            <a:off x="189150" y="2661200"/>
            <a:ext cx="4857000" cy="238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200">
              <a:solidFill>
                <a:srgbClr val="000000"/>
              </a:solidFill>
            </a:endParaRPr>
          </a:p>
          <a:p>
            <a:pPr indent="-355600" lvl="0" marL="457200" rtl="0" algn="l">
              <a:lnSpc>
                <a:spcPct val="115000"/>
              </a:lnSpc>
              <a:spcBef>
                <a:spcPts val="800"/>
              </a:spcBef>
              <a:spcAft>
                <a:spcPts val="0"/>
              </a:spcAft>
              <a:buSzPts val="2000"/>
              <a:buChar char="-"/>
            </a:pPr>
            <a:r>
              <a:rPr lang="en" sz="2000"/>
              <a:t>Smiley at the camera and chest in the frame </a:t>
            </a:r>
            <a:endParaRPr sz="2000"/>
          </a:p>
          <a:p>
            <a:pPr indent="-355600" lvl="0" marL="457200" rtl="0" algn="l">
              <a:lnSpc>
                <a:spcPct val="115000"/>
              </a:lnSpc>
              <a:spcBef>
                <a:spcPts val="0"/>
              </a:spcBef>
              <a:spcAft>
                <a:spcPts val="0"/>
              </a:spcAft>
              <a:buSzPts val="2000"/>
              <a:buChar char="-"/>
            </a:pPr>
            <a:r>
              <a:rPr lang="en" sz="2000"/>
              <a:t>Photo that looks like you</a:t>
            </a:r>
            <a:endParaRPr sz="2000"/>
          </a:p>
          <a:p>
            <a:pPr indent="-355600" lvl="0" marL="457200" rtl="0" algn="l">
              <a:lnSpc>
                <a:spcPct val="115000"/>
              </a:lnSpc>
              <a:spcBef>
                <a:spcPts val="0"/>
              </a:spcBef>
              <a:spcAft>
                <a:spcPts val="0"/>
              </a:spcAft>
              <a:buSzPts val="2000"/>
              <a:buChar char="-"/>
            </a:pPr>
            <a:r>
              <a:rPr lang="en" sz="2000"/>
              <a:t>Use a high-resolution image </a:t>
            </a:r>
            <a:endParaRPr sz="2000"/>
          </a:p>
          <a:p>
            <a:pPr indent="0" lvl="0" marL="457200" rtl="0" algn="l">
              <a:lnSpc>
                <a:spcPct val="115000"/>
              </a:lnSpc>
              <a:spcBef>
                <a:spcPts val="0"/>
              </a:spcBef>
              <a:spcAft>
                <a:spcPts val="0"/>
              </a:spcAft>
              <a:buNone/>
            </a:pPr>
            <a:r>
              <a:rPr lang="en" sz="2000"/>
              <a:t>picture</a:t>
            </a:r>
            <a:endParaRPr sz="2000"/>
          </a:p>
          <a:p>
            <a:pPr indent="-355600" lvl="0" marL="457200" rtl="0" algn="l">
              <a:lnSpc>
                <a:spcPct val="115000"/>
              </a:lnSpc>
              <a:spcBef>
                <a:spcPts val="0"/>
              </a:spcBef>
              <a:spcAft>
                <a:spcPts val="0"/>
              </a:spcAft>
              <a:buSzPts val="2000"/>
              <a:buChar char="-"/>
            </a:pPr>
            <a:r>
              <a:rPr lang="en" sz="2000"/>
              <a:t>No selfie</a:t>
            </a:r>
            <a:endParaRPr sz="2000"/>
          </a:p>
          <a:p>
            <a:pPr indent="0" lvl="0" marL="0" rtl="0" algn="l">
              <a:lnSpc>
                <a:spcPct val="115000"/>
              </a:lnSpc>
              <a:spcBef>
                <a:spcPts val="0"/>
              </a:spcBef>
              <a:spcAft>
                <a:spcPts val="0"/>
              </a:spcAft>
              <a:buNone/>
            </a:pPr>
            <a:r>
              <a:t/>
            </a:r>
            <a:endParaRPr sz="1900">
              <a:solidFill>
                <a:srgbClr val="000000"/>
              </a:solidFill>
              <a:latin typeface="Trebuchet MS"/>
              <a:ea typeface="Trebuchet MS"/>
              <a:cs typeface="Trebuchet MS"/>
              <a:sym typeface="Trebuchet MS"/>
            </a:endParaRPr>
          </a:p>
          <a:p>
            <a:pPr indent="0" lvl="0" marL="0" rtl="0" algn="l">
              <a:lnSpc>
                <a:spcPct val="115000"/>
              </a:lnSpc>
              <a:spcBef>
                <a:spcPts val="0"/>
              </a:spcBef>
              <a:spcAft>
                <a:spcPts val="0"/>
              </a:spcAft>
              <a:buNone/>
            </a:pPr>
            <a:r>
              <a:t/>
            </a:r>
            <a:endParaRPr sz="1600">
              <a:solidFill>
                <a:srgbClr val="595959"/>
              </a:solidFill>
            </a:endParaRPr>
          </a:p>
        </p:txBody>
      </p:sp>
      <p:pic>
        <p:nvPicPr>
          <p:cNvPr id="126" name="Google Shape;126;p17"/>
          <p:cNvPicPr preferRelativeResize="0"/>
          <p:nvPr/>
        </p:nvPicPr>
        <p:blipFill>
          <a:blip r:embed="rId4">
            <a:alphaModFix/>
          </a:blip>
          <a:stretch>
            <a:fillRect/>
          </a:stretch>
        </p:blipFill>
        <p:spPr>
          <a:xfrm>
            <a:off x="4784925" y="-104275"/>
            <a:ext cx="4235201" cy="238229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800"/>
              </a:spcAft>
              <a:buNone/>
            </a:pPr>
            <a:r>
              <a:rPr b="1" lang="en" sz="2100">
                <a:solidFill>
                  <a:srgbClr val="FF0000"/>
                </a:solidFill>
              </a:rPr>
              <a:t>Keywords</a:t>
            </a:r>
            <a:r>
              <a:rPr b="1" lang="en" sz="2100"/>
              <a:t> are </a:t>
            </a:r>
            <a:r>
              <a:rPr i="1" lang="en" sz="2100"/>
              <a:t>really</a:t>
            </a:r>
            <a:r>
              <a:rPr b="1" lang="en" sz="2100"/>
              <a:t> important</a:t>
            </a:r>
            <a:endParaRPr sz="3100"/>
          </a:p>
        </p:txBody>
      </p:sp>
      <p:sp>
        <p:nvSpPr>
          <p:cNvPr id="132" name="Google Shape;132;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b="1">
              <a:solidFill>
                <a:schemeClr val="dk1"/>
              </a:solidFill>
            </a:endParaRPr>
          </a:p>
          <a:p>
            <a:pPr indent="-342900" lvl="0" marL="457200" rtl="0" algn="l">
              <a:spcBef>
                <a:spcPts val="800"/>
              </a:spcBef>
              <a:spcAft>
                <a:spcPts val="0"/>
              </a:spcAft>
              <a:buClr>
                <a:schemeClr val="dk1"/>
              </a:buClr>
              <a:buSzPts val="1800"/>
              <a:buChar char="●"/>
            </a:pPr>
            <a:r>
              <a:rPr lang="en">
                <a:solidFill>
                  <a:schemeClr val="dk1"/>
                </a:solidFill>
              </a:rPr>
              <a:t>Keywords matter a lot on LinkedIn because of the search algorithm that hiring managers and recruiters use to source talent</a:t>
            </a:r>
            <a:r>
              <a:rPr lang="en">
                <a:solidFill>
                  <a:schemeClr val="dk1"/>
                </a:solidFill>
              </a:rPr>
              <a: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To make sure the algorithm sends the right people your way, emphasize the specific things you want to work with, such as particular languages and frameworks. (Example: SWIFT, Python, PHP, SQL, WordPress, etc.)</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At the same time, make sure to </a:t>
            </a:r>
            <a:r>
              <a:rPr i="1" lang="en">
                <a:solidFill>
                  <a:schemeClr val="dk1"/>
                </a:solidFill>
              </a:rPr>
              <a:t>remove</a:t>
            </a:r>
            <a:r>
              <a:rPr lang="en">
                <a:solidFill>
                  <a:schemeClr val="dk1"/>
                </a:solidFill>
              </a:rPr>
              <a:t> skills and technologies you are not interested in working with. Or at least de-emphasize them.</a:t>
            </a:r>
            <a:endParaRPr>
              <a:solidFill>
                <a:schemeClr val="dk1"/>
              </a:solidFill>
            </a:endParaRPr>
          </a:p>
          <a:p>
            <a:pPr indent="0" lvl="0" marL="0" rtl="0" algn="l">
              <a:spcBef>
                <a:spcPts val="800"/>
              </a:spcBef>
              <a:spcAft>
                <a:spcPts val="1600"/>
              </a:spcAft>
              <a:buNone/>
            </a:pPr>
            <a:r>
              <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p:nvPr/>
        </p:nvSpPr>
        <p:spPr>
          <a:xfrm>
            <a:off x="0" y="2496725"/>
            <a:ext cx="9144000" cy="2646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txBox="1"/>
          <p:nvPr/>
        </p:nvSpPr>
        <p:spPr>
          <a:xfrm>
            <a:off x="4034750" y="1546400"/>
            <a:ext cx="1011300" cy="3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solidFill>
                <a:srgbClr val="FFFFFF"/>
              </a:solidFill>
            </a:endParaRPr>
          </a:p>
        </p:txBody>
      </p:sp>
      <p:sp>
        <p:nvSpPr>
          <p:cNvPr id="139" name="Google Shape;139;p19"/>
          <p:cNvSpPr txBox="1"/>
          <p:nvPr/>
        </p:nvSpPr>
        <p:spPr>
          <a:xfrm>
            <a:off x="2532425" y="1342425"/>
            <a:ext cx="1856700" cy="3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0" name="Google Shape;140;p19"/>
          <p:cNvSpPr txBox="1"/>
          <p:nvPr/>
        </p:nvSpPr>
        <p:spPr>
          <a:xfrm>
            <a:off x="0" y="2480600"/>
            <a:ext cx="2532300" cy="26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i="1" sz="1100">
              <a:solidFill>
                <a:srgbClr val="333333"/>
              </a:solidFill>
              <a:latin typeface="Calibri"/>
              <a:ea typeface="Calibri"/>
              <a:cs typeface="Calibri"/>
              <a:sym typeface="Calibri"/>
            </a:endParaRPr>
          </a:p>
        </p:txBody>
      </p:sp>
      <p:sp>
        <p:nvSpPr>
          <p:cNvPr id="141" name="Google Shape;141;p19"/>
          <p:cNvSpPr txBox="1"/>
          <p:nvPr/>
        </p:nvSpPr>
        <p:spPr>
          <a:xfrm>
            <a:off x="4753700" y="2496725"/>
            <a:ext cx="2086800" cy="26469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t/>
            </a:r>
            <a:endParaRPr i="1" sz="1100">
              <a:solidFill>
                <a:srgbClr val="333333"/>
              </a:solidFill>
              <a:latin typeface="Calibri"/>
              <a:ea typeface="Calibri"/>
              <a:cs typeface="Calibri"/>
              <a:sym typeface="Calibri"/>
            </a:endParaRPr>
          </a:p>
        </p:txBody>
      </p:sp>
      <p:sp>
        <p:nvSpPr>
          <p:cNvPr id="142" name="Google Shape;142;p19"/>
          <p:cNvSpPr txBox="1"/>
          <p:nvPr/>
        </p:nvSpPr>
        <p:spPr>
          <a:xfrm>
            <a:off x="7057200" y="2496725"/>
            <a:ext cx="2086800" cy="2646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i="1" sz="1100">
              <a:solidFill>
                <a:srgbClr val="333333"/>
              </a:solidFill>
              <a:latin typeface="Calibri"/>
              <a:ea typeface="Calibri"/>
              <a:cs typeface="Calibri"/>
              <a:sym typeface="Calibri"/>
            </a:endParaRPr>
          </a:p>
        </p:txBody>
      </p:sp>
      <p:sp>
        <p:nvSpPr>
          <p:cNvPr id="143" name="Google Shape;143;p19"/>
          <p:cNvSpPr txBox="1"/>
          <p:nvPr/>
        </p:nvSpPr>
        <p:spPr>
          <a:xfrm>
            <a:off x="2078975" y="2103800"/>
            <a:ext cx="4098900" cy="3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4" name="Google Shape;144;p19"/>
          <p:cNvSpPr txBox="1"/>
          <p:nvPr/>
        </p:nvSpPr>
        <p:spPr>
          <a:xfrm>
            <a:off x="0" y="0"/>
            <a:ext cx="9144000" cy="51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Oswald"/>
              <a:ea typeface="Oswald"/>
              <a:cs typeface="Oswald"/>
              <a:sym typeface="Oswald"/>
            </a:endParaRPr>
          </a:p>
        </p:txBody>
      </p:sp>
      <p:sp>
        <p:nvSpPr>
          <p:cNvPr id="145" name="Google Shape;145;p19"/>
          <p:cNvSpPr txBox="1"/>
          <p:nvPr/>
        </p:nvSpPr>
        <p:spPr>
          <a:xfrm>
            <a:off x="36750" y="2495625"/>
            <a:ext cx="9070500" cy="181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2400">
              <a:latin typeface="Oswald"/>
              <a:ea typeface="Oswald"/>
              <a:cs typeface="Oswald"/>
              <a:sym typeface="Oswald"/>
            </a:endParaRPr>
          </a:p>
          <a:p>
            <a:pPr indent="0" lvl="0" marL="0" rtl="0" algn="l">
              <a:spcBef>
                <a:spcPts val="0"/>
              </a:spcBef>
              <a:spcAft>
                <a:spcPts val="0"/>
              </a:spcAft>
              <a:buNone/>
            </a:pPr>
            <a:r>
              <a:t/>
            </a:r>
            <a:endParaRPr sz="2400">
              <a:solidFill>
                <a:srgbClr val="FFFFFF"/>
              </a:solidFill>
              <a:latin typeface="Oswald"/>
              <a:ea typeface="Oswald"/>
              <a:cs typeface="Oswald"/>
              <a:sym typeface="Oswald"/>
            </a:endParaRPr>
          </a:p>
          <a:p>
            <a:pPr indent="0" lvl="0" marL="0" rtl="0" algn="l">
              <a:spcBef>
                <a:spcPts val="0"/>
              </a:spcBef>
              <a:spcAft>
                <a:spcPts val="0"/>
              </a:spcAft>
              <a:buNone/>
            </a:pPr>
            <a:r>
              <a:t/>
            </a:r>
            <a:endParaRPr sz="1100"/>
          </a:p>
        </p:txBody>
      </p:sp>
      <p:sp>
        <p:nvSpPr>
          <p:cNvPr id="146" name="Google Shape;146;p19"/>
          <p:cNvSpPr txBox="1"/>
          <p:nvPr/>
        </p:nvSpPr>
        <p:spPr>
          <a:xfrm>
            <a:off x="-1074475" y="667988"/>
            <a:ext cx="9070500" cy="1360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t/>
            </a:r>
            <a:endParaRPr>
              <a:solidFill>
                <a:srgbClr val="FFFFFF"/>
              </a:solidFill>
            </a:endParaRPr>
          </a:p>
          <a:p>
            <a:pPr indent="0" lvl="0" marL="0" rtl="0" algn="l">
              <a:spcBef>
                <a:spcPts val="0"/>
              </a:spcBef>
              <a:spcAft>
                <a:spcPts val="0"/>
              </a:spcAft>
              <a:buNone/>
            </a:pPr>
            <a:r>
              <a:t/>
            </a:r>
            <a:endParaRPr sz="1100"/>
          </a:p>
        </p:txBody>
      </p:sp>
      <p:sp>
        <p:nvSpPr>
          <p:cNvPr id="147" name="Google Shape;147;p19"/>
          <p:cNvSpPr txBox="1"/>
          <p:nvPr/>
        </p:nvSpPr>
        <p:spPr>
          <a:xfrm>
            <a:off x="413450" y="2783725"/>
            <a:ext cx="8253900" cy="1758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b="1" sz="1300">
              <a:solidFill>
                <a:srgbClr val="262626"/>
              </a:solidFill>
            </a:endParaRPr>
          </a:p>
          <a:p>
            <a:pPr indent="-317500" lvl="0" marL="457200" rtl="0" algn="l">
              <a:lnSpc>
                <a:spcPct val="115000"/>
              </a:lnSpc>
              <a:spcBef>
                <a:spcPts val="800"/>
              </a:spcBef>
              <a:spcAft>
                <a:spcPts val="0"/>
              </a:spcAft>
              <a:buSzPts val="1400"/>
              <a:buChar char="●"/>
            </a:pPr>
            <a:r>
              <a:rPr lang="en"/>
              <a:t>The summary section is your only chance to freely write on LinkedIn. It’s your chance to tell your story and describe what motivates you. (But don’t just write “I’m very motivated”)</a:t>
            </a:r>
            <a:endParaRPr/>
          </a:p>
          <a:p>
            <a:pPr indent="-317500" lvl="0" marL="457200" rtl="0" algn="l">
              <a:lnSpc>
                <a:spcPct val="115000"/>
              </a:lnSpc>
              <a:spcBef>
                <a:spcPts val="0"/>
              </a:spcBef>
              <a:spcAft>
                <a:spcPts val="0"/>
              </a:spcAft>
              <a:buSzPts val="1400"/>
              <a:buChar char="●"/>
            </a:pPr>
            <a:r>
              <a:rPr lang="en"/>
              <a:t>Show examples of how you are motivated, e.g. “</a:t>
            </a:r>
            <a:r>
              <a:rPr i="1" lang="en"/>
              <a:t>After discovering my passion for web development, I couldn’t get enough. I made websites for friends and family, interned with a local business, and hired myself out as a freelancer. I’m looking forward to bringing that passion to a full-time role.</a:t>
            </a:r>
            <a:r>
              <a:rPr lang="en"/>
              <a:t>”</a:t>
            </a:r>
            <a:endParaRPr/>
          </a:p>
          <a:p>
            <a:pPr indent="-317500" lvl="0" marL="457200" rtl="0" algn="l">
              <a:lnSpc>
                <a:spcPct val="115000"/>
              </a:lnSpc>
              <a:spcBef>
                <a:spcPts val="0"/>
              </a:spcBef>
              <a:spcAft>
                <a:spcPts val="0"/>
              </a:spcAft>
              <a:buSzPts val="1400"/>
              <a:buFont typeface="Trebuchet MS"/>
              <a:buChar char="●"/>
            </a:pPr>
            <a:r>
              <a:rPr lang="en"/>
              <a:t>Moreover, include </a:t>
            </a:r>
            <a:r>
              <a:rPr b="1" lang="en" u="sng"/>
              <a:t>technologies</a:t>
            </a:r>
            <a:r>
              <a:rPr lang="en"/>
              <a:t> and </a:t>
            </a:r>
            <a:r>
              <a:rPr b="1" lang="en" u="sng"/>
              <a:t>languages</a:t>
            </a:r>
            <a:r>
              <a:rPr lang="en"/>
              <a:t> you want to work with.</a:t>
            </a:r>
            <a:endParaRPr/>
          </a:p>
          <a:p>
            <a:pPr indent="-317500" lvl="0" marL="457200" rtl="0" algn="l">
              <a:lnSpc>
                <a:spcPct val="115000"/>
              </a:lnSpc>
              <a:spcBef>
                <a:spcPts val="0"/>
              </a:spcBef>
              <a:spcAft>
                <a:spcPts val="0"/>
              </a:spcAft>
              <a:buSzPts val="1400"/>
              <a:buFont typeface="Trebuchet MS"/>
              <a:buChar char="●"/>
            </a:pPr>
            <a:r>
              <a:rPr b="1" lang="en"/>
              <a:t>Write in first person </a:t>
            </a:r>
            <a:r>
              <a:rPr lang="en"/>
              <a:t>— like you are talking to a person, explaining what you do. </a:t>
            </a:r>
            <a:endParaRPr/>
          </a:p>
          <a:p>
            <a:pPr indent="-317500" lvl="0" marL="457200" rtl="0" algn="l">
              <a:lnSpc>
                <a:spcPct val="115000"/>
              </a:lnSpc>
              <a:spcBef>
                <a:spcPts val="0"/>
              </a:spcBef>
              <a:spcAft>
                <a:spcPts val="0"/>
              </a:spcAft>
              <a:buSzPts val="1400"/>
              <a:buChar char="●"/>
            </a:pPr>
            <a:r>
              <a:rPr lang="en"/>
              <a:t>Finally, make sure your summary is 40+ words (it will be indexed better in the internal search results on LinkedIn)</a:t>
            </a:r>
            <a:endParaRPr/>
          </a:p>
        </p:txBody>
      </p:sp>
      <p:sp>
        <p:nvSpPr>
          <p:cNvPr id="148" name="Google Shape;148;p19"/>
          <p:cNvSpPr txBox="1"/>
          <p:nvPr/>
        </p:nvSpPr>
        <p:spPr>
          <a:xfrm>
            <a:off x="2078975" y="776000"/>
            <a:ext cx="2375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dk1"/>
                </a:solidFill>
              </a:rPr>
              <a:t>Summary </a:t>
            </a:r>
            <a:endParaRPr sz="3600">
              <a:solidFill>
                <a:schemeClr val="dk1"/>
              </a:solidFill>
            </a:endParaRPr>
          </a:p>
        </p:txBody>
      </p:sp>
      <p:pic>
        <p:nvPicPr>
          <p:cNvPr id="149" name="Google Shape;149;p19"/>
          <p:cNvPicPr preferRelativeResize="0"/>
          <p:nvPr/>
        </p:nvPicPr>
        <p:blipFill>
          <a:blip r:embed="rId3">
            <a:alphaModFix/>
          </a:blip>
          <a:stretch>
            <a:fillRect/>
          </a:stretch>
        </p:blipFill>
        <p:spPr>
          <a:xfrm>
            <a:off x="413450" y="565225"/>
            <a:ext cx="1856701" cy="11604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8 steps to follow for a great </a:t>
            </a:r>
            <a:r>
              <a:rPr lang="en" u="sng"/>
              <a:t>LinkedIn Summary</a:t>
            </a:r>
            <a:endParaRPr u="sng"/>
          </a:p>
        </p:txBody>
      </p:sp>
      <p:sp>
        <p:nvSpPr>
          <p:cNvPr id="155" name="Google Shape;155;p20"/>
          <p:cNvSpPr txBox="1"/>
          <p:nvPr/>
        </p:nvSpPr>
        <p:spPr>
          <a:xfrm>
            <a:off x="965700" y="1321075"/>
            <a:ext cx="7212600" cy="17049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AutoNum type="arabicParenR"/>
            </a:pPr>
            <a:r>
              <a:rPr lang="en" sz="1900">
                <a:solidFill>
                  <a:schemeClr val="dk1"/>
                </a:solidFill>
              </a:rPr>
              <a:t>Tell the story of your Career </a:t>
            </a:r>
            <a:endParaRPr sz="1900">
              <a:solidFill>
                <a:schemeClr val="dk1"/>
              </a:solidFill>
            </a:endParaRPr>
          </a:p>
          <a:p>
            <a:pPr indent="-349250" lvl="0" marL="457200" rtl="0" algn="l">
              <a:spcBef>
                <a:spcPts val="0"/>
              </a:spcBef>
              <a:spcAft>
                <a:spcPts val="0"/>
              </a:spcAft>
              <a:buClr>
                <a:schemeClr val="dk1"/>
              </a:buClr>
              <a:buSzPts val="1900"/>
              <a:buAutoNum type="arabicParenR"/>
            </a:pPr>
            <a:r>
              <a:rPr lang="en" sz="1900">
                <a:solidFill>
                  <a:schemeClr val="dk1"/>
                </a:solidFill>
              </a:rPr>
              <a:t>Be Authentic</a:t>
            </a:r>
            <a:endParaRPr sz="1900">
              <a:solidFill>
                <a:schemeClr val="dk1"/>
              </a:solidFill>
            </a:endParaRPr>
          </a:p>
          <a:p>
            <a:pPr indent="-349250" lvl="0" marL="457200" rtl="0" algn="l">
              <a:spcBef>
                <a:spcPts val="0"/>
              </a:spcBef>
              <a:spcAft>
                <a:spcPts val="0"/>
              </a:spcAft>
              <a:buClr>
                <a:schemeClr val="dk1"/>
              </a:buClr>
              <a:buSzPts val="1900"/>
              <a:buAutoNum type="arabicParenR"/>
            </a:pPr>
            <a:r>
              <a:rPr lang="en" sz="1900">
                <a:solidFill>
                  <a:schemeClr val="dk1"/>
                </a:solidFill>
              </a:rPr>
              <a:t>Touch on your accomplishments and successes </a:t>
            </a:r>
            <a:endParaRPr sz="1900">
              <a:solidFill>
                <a:schemeClr val="dk1"/>
              </a:solidFill>
            </a:endParaRPr>
          </a:p>
          <a:p>
            <a:pPr indent="-349250" lvl="0" marL="457200" rtl="0" algn="l">
              <a:spcBef>
                <a:spcPts val="0"/>
              </a:spcBef>
              <a:spcAft>
                <a:spcPts val="0"/>
              </a:spcAft>
              <a:buClr>
                <a:schemeClr val="dk1"/>
              </a:buClr>
              <a:buSzPts val="1900"/>
              <a:buAutoNum type="arabicParenR"/>
            </a:pPr>
            <a:r>
              <a:rPr lang="en" sz="1900">
                <a:solidFill>
                  <a:schemeClr val="dk1"/>
                </a:solidFill>
              </a:rPr>
              <a:t>Use numbers</a:t>
            </a:r>
            <a:endParaRPr sz="1900">
              <a:solidFill>
                <a:schemeClr val="dk1"/>
              </a:solidFill>
            </a:endParaRPr>
          </a:p>
          <a:p>
            <a:pPr indent="-349250" lvl="0" marL="457200" rtl="0" algn="l">
              <a:spcBef>
                <a:spcPts val="0"/>
              </a:spcBef>
              <a:spcAft>
                <a:spcPts val="0"/>
              </a:spcAft>
              <a:buClr>
                <a:schemeClr val="dk1"/>
              </a:buClr>
              <a:buSzPts val="1900"/>
              <a:buAutoNum type="arabicParenR"/>
            </a:pPr>
            <a:r>
              <a:rPr lang="en" sz="1900">
                <a:solidFill>
                  <a:schemeClr val="dk1"/>
                </a:solidFill>
              </a:rPr>
              <a:t>Articulate your unique value proposition -&gt; What set you aparts from the competition</a:t>
            </a:r>
            <a:endParaRPr sz="1900">
              <a:solidFill>
                <a:schemeClr val="dk1"/>
              </a:solidFill>
            </a:endParaRPr>
          </a:p>
          <a:p>
            <a:pPr indent="-349250" lvl="0" marL="457200" rtl="0" algn="l">
              <a:spcBef>
                <a:spcPts val="0"/>
              </a:spcBef>
              <a:spcAft>
                <a:spcPts val="0"/>
              </a:spcAft>
              <a:buClr>
                <a:schemeClr val="dk1"/>
              </a:buClr>
              <a:buSzPts val="1900"/>
              <a:buAutoNum type="arabicParenR"/>
            </a:pPr>
            <a:r>
              <a:rPr lang="en" sz="1900">
                <a:solidFill>
                  <a:schemeClr val="dk1"/>
                </a:solidFill>
              </a:rPr>
              <a:t>Transmit your key skills and </a:t>
            </a:r>
            <a:r>
              <a:rPr lang="en" sz="1900">
                <a:solidFill>
                  <a:schemeClr val="dk1"/>
                </a:solidFill>
              </a:rPr>
              <a:t>experience</a:t>
            </a:r>
            <a:endParaRPr sz="1900">
              <a:solidFill>
                <a:schemeClr val="dk1"/>
              </a:solidFill>
            </a:endParaRPr>
          </a:p>
          <a:p>
            <a:pPr indent="-349250" lvl="0" marL="457200" rtl="0" algn="l">
              <a:spcBef>
                <a:spcPts val="0"/>
              </a:spcBef>
              <a:spcAft>
                <a:spcPts val="0"/>
              </a:spcAft>
              <a:buClr>
                <a:schemeClr val="dk1"/>
              </a:buClr>
              <a:buSzPts val="1900"/>
              <a:buAutoNum type="arabicParenR"/>
            </a:pPr>
            <a:r>
              <a:rPr lang="en" sz="1900">
                <a:solidFill>
                  <a:schemeClr val="dk1"/>
                </a:solidFill>
              </a:rPr>
              <a:t>Optimize your summary with keywords</a:t>
            </a:r>
            <a:endParaRPr sz="1900">
              <a:solidFill>
                <a:schemeClr val="dk1"/>
              </a:solidFill>
            </a:endParaRPr>
          </a:p>
          <a:p>
            <a:pPr indent="-349250" lvl="0" marL="457200" rtl="0" algn="l">
              <a:spcBef>
                <a:spcPts val="0"/>
              </a:spcBef>
              <a:spcAft>
                <a:spcPts val="0"/>
              </a:spcAft>
              <a:buClr>
                <a:schemeClr val="dk1"/>
              </a:buClr>
              <a:buSzPts val="1900"/>
              <a:buAutoNum type="arabicParenR"/>
            </a:pPr>
            <a:r>
              <a:rPr lang="en" sz="1900">
                <a:solidFill>
                  <a:schemeClr val="dk1"/>
                </a:solidFill>
              </a:rPr>
              <a:t>End with a clear call action </a:t>
            </a:r>
            <a:endParaRPr sz="19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idx="1" type="body"/>
          </p:nvPr>
        </p:nvSpPr>
        <p:spPr>
          <a:xfrm>
            <a:off x="311700" y="444300"/>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700">
                <a:solidFill>
                  <a:schemeClr val="dk1"/>
                </a:solidFill>
              </a:rPr>
              <a:t>Highlight </a:t>
            </a:r>
            <a:r>
              <a:rPr b="1" lang="en" sz="1700">
                <a:solidFill>
                  <a:srgbClr val="FF0000"/>
                </a:solidFill>
              </a:rPr>
              <a:t>transferable skills</a:t>
            </a:r>
            <a:endParaRPr b="1">
              <a:solidFill>
                <a:srgbClr val="FF0000"/>
              </a:solidFill>
            </a:endParaRPr>
          </a:p>
          <a:p>
            <a:pPr indent="-323850" lvl="0" marL="457200" rtl="0" algn="just">
              <a:spcBef>
                <a:spcPts val="800"/>
              </a:spcBef>
              <a:spcAft>
                <a:spcPts val="0"/>
              </a:spcAft>
              <a:buClr>
                <a:schemeClr val="dk1"/>
              </a:buClr>
              <a:buSzPts val="1500"/>
              <a:buFont typeface="Trebuchet MS"/>
              <a:buChar char="●"/>
            </a:pPr>
            <a:r>
              <a:rPr lang="en" sz="1500">
                <a:solidFill>
                  <a:schemeClr val="dk1"/>
                </a:solidFill>
                <a:latin typeface="Trebuchet MS"/>
                <a:ea typeface="Trebuchet MS"/>
                <a:cs typeface="Trebuchet MS"/>
                <a:sym typeface="Trebuchet MS"/>
              </a:rPr>
              <a:t>If you’re a newer developer, your tech skills may not be all there yet. If that’s the case, make sure to highlight any skills that may transfer from your current and previous non-tech positions. </a:t>
            </a:r>
            <a:endParaRPr sz="1500">
              <a:solidFill>
                <a:schemeClr val="dk1"/>
              </a:solidFill>
              <a:latin typeface="Trebuchet MS"/>
              <a:ea typeface="Trebuchet MS"/>
              <a:cs typeface="Trebuchet MS"/>
              <a:sym typeface="Trebuchet MS"/>
            </a:endParaRPr>
          </a:p>
          <a:p>
            <a:pPr indent="0" lvl="0" marL="0" rtl="0" algn="just">
              <a:lnSpc>
                <a:spcPct val="50000"/>
              </a:lnSpc>
              <a:spcBef>
                <a:spcPts val="800"/>
              </a:spcBef>
              <a:spcAft>
                <a:spcPts val="0"/>
              </a:spcAft>
              <a:buNone/>
            </a:pPr>
            <a:r>
              <a:t/>
            </a:r>
            <a:endParaRPr sz="1500">
              <a:solidFill>
                <a:schemeClr val="dk1"/>
              </a:solidFill>
              <a:latin typeface="Trebuchet MS"/>
              <a:ea typeface="Trebuchet MS"/>
              <a:cs typeface="Trebuchet MS"/>
              <a:sym typeface="Trebuchet MS"/>
            </a:endParaRPr>
          </a:p>
          <a:p>
            <a:pPr indent="-323850" lvl="0" marL="457200" rtl="0" algn="just">
              <a:spcBef>
                <a:spcPts val="0"/>
              </a:spcBef>
              <a:spcAft>
                <a:spcPts val="0"/>
              </a:spcAft>
              <a:buClr>
                <a:schemeClr val="dk1"/>
              </a:buClr>
              <a:buSzPts val="1500"/>
              <a:buFont typeface="Trebuchet MS"/>
              <a:buChar char="●"/>
            </a:pPr>
            <a:r>
              <a:rPr lang="en" sz="1500">
                <a:solidFill>
                  <a:schemeClr val="dk1"/>
                </a:solidFill>
                <a:latin typeface="Trebuchet MS"/>
                <a:ea typeface="Trebuchet MS"/>
                <a:cs typeface="Trebuchet MS"/>
                <a:sym typeface="Trebuchet MS"/>
              </a:rPr>
              <a:t>Below are five transferable skills, which are valued in any role:</a:t>
            </a:r>
            <a:endParaRPr sz="1500">
              <a:solidFill>
                <a:schemeClr val="dk1"/>
              </a:solidFill>
              <a:latin typeface="Trebuchet MS"/>
              <a:ea typeface="Trebuchet MS"/>
              <a:cs typeface="Trebuchet MS"/>
              <a:sym typeface="Trebuchet MS"/>
            </a:endParaRPr>
          </a:p>
          <a:p>
            <a:pPr indent="-314325" lvl="0" marL="914400" rtl="0" algn="l">
              <a:spcBef>
                <a:spcPts val="0"/>
              </a:spcBef>
              <a:spcAft>
                <a:spcPts val="0"/>
              </a:spcAft>
              <a:buClr>
                <a:schemeClr val="dk1"/>
              </a:buClr>
              <a:buSzPts val="1350"/>
              <a:buFont typeface="Trebuchet MS"/>
              <a:buAutoNum type="arabicPeriod"/>
            </a:pPr>
            <a:r>
              <a:rPr b="1" lang="en" sz="1350">
                <a:solidFill>
                  <a:schemeClr val="dk1"/>
                </a:solidFill>
                <a:latin typeface="Trebuchet MS"/>
                <a:ea typeface="Trebuchet MS"/>
                <a:cs typeface="Trebuchet MS"/>
                <a:sym typeface="Trebuchet MS"/>
              </a:rPr>
              <a:t>Communication skills</a:t>
            </a:r>
            <a:r>
              <a:rPr lang="en" sz="1350">
                <a:solidFill>
                  <a:schemeClr val="dk1"/>
                </a:solidFill>
                <a:latin typeface="Trebuchet MS"/>
                <a:ea typeface="Trebuchet MS"/>
                <a:cs typeface="Trebuchet MS"/>
                <a:sym typeface="Trebuchet MS"/>
              </a:rPr>
              <a:t>, which can include writing, negotiating, presenting, and teaching/mentoring.</a:t>
            </a:r>
            <a:endParaRPr sz="1350">
              <a:solidFill>
                <a:schemeClr val="dk1"/>
              </a:solidFill>
              <a:latin typeface="Trebuchet MS"/>
              <a:ea typeface="Trebuchet MS"/>
              <a:cs typeface="Trebuchet MS"/>
              <a:sym typeface="Trebuchet MS"/>
            </a:endParaRPr>
          </a:p>
          <a:p>
            <a:pPr indent="-314325" lvl="0" marL="914400" rtl="0" algn="l">
              <a:spcBef>
                <a:spcPts val="0"/>
              </a:spcBef>
              <a:spcAft>
                <a:spcPts val="0"/>
              </a:spcAft>
              <a:buClr>
                <a:schemeClr val="dk1"/>
              </a:buClr>
              <a:buSzPts val="1350"/>
              <a:buFont typeface="Trebuchet MS"/>
              <a:buAutoNum type="arabicPeriod"/>
            </a:pPr>
            <a:r>
              <a:rPr b="1" lang="en" sz="1350">
                <a:solidFill>
                  <a:schemeClr val="dk1"/>
                </a:solidFill>
                <a:latin typeface="Trebuchet MS"/>
                <a:ea typeface="Trebuchet MS"/>
                <a:cs typeface="Trebuchet MS"/>
                <a:sym typeface="Trebuchet MS"/>
              </a:rPr>
              <a:t>Teamwork or collaboration</a:t>
            </a:r>
            <a:r>
              <a:rPr lang="en" sz="1350">
                <a:solidFill>
                  <a:schemeClr val="dk1"/>
                </a:solidFill>
                <a:latin typeface="Trebuchet MS"/>
                <a:ea typeface="Trebuchet MS"/>
                <a:cs typeface="Trebuchet MS"/>
                <a:sym typeface="Trebuchet MS"/>
              </a:rPr>
              <a:t>. Show you know this by mentioning collaboration tools you’ve used, give examples of ways you’ve worked with clients or teams, etc.</a:t>
            </a:r>
            <a:endParaRPr sz="1350">
              <a:solidFill>
                <a:schemeClr val="dk1"/>
              </a:solidFill>
              <a:latin typeface="Trebuchet MS"/>
              <a:ea typeface="Trebuchet MS"/>
              <a:cs typeface="Trebuchet MS"/>
              <a:sym typeface="Trebuchet MS"/>
            </a:endParaRPr>
          </a:p>
          <a:p>
            <a:pPr indent="-314325" lvl="0" marL="914400" rtl="0" algn="l">
              <a:spcBef>
                <a:spcPts val="0"/>
              </a:spcBef>
              <a:spcAft>
                <a:spcPts val="0"/>
              </a:spcAft>
              <a:buClr>
                <a:schemeClr val="dk1"/>
              </a:buClr>
              <a:buSzPts val="1350"/>
              <a:buFont typeface="Trebuchet MS"/>
              <a:buAutoNum type="arabicPeriod"/>
            </a:pPr>
            <a:r>
              <a:rPr b="1" lang="en" sz="1350">
                <a:solidFill>
                  <a:schemeClr val="dk1"/>
                </a:solidFill>
                <a:latin typeface="Trebuchet MS"/>
                <a:ea typeface="Trebuchet MS"/>
                <a:cs typeface="Trebuchet MS"/>
                <a:sym typeface="Trebuchet MS"/>
              </a:rPr>
              <a:t>Planning and organization </a:t>
            </a:r>
            <a:r>
              <a:rPr lang="en" sz="1350">
                <a:solidFill>
                  <a:schemeClr val="dk1"/>
                </a:solidFill>
                <a:latin typeface="Trebuchet MS"/>
                <a:ea typeface="Trebuchet MS"/>
                <a:cs typeface="Trebuchet MS"/>
                <a:sym typeface="Trebuchet MS"/>
              </a:rPr>
              <a:t>skills mean you are organized in thought, communication, and workflow. Demonstrate this by showing processes you’ve developed.</a:t>
            </a:r>
            <a:endParaRPr sz="1350">
              <a:solidFill>
                <a:schemeClr val="dk1"/>
              </a:solidFill>
              <a:latin typeface="Trebuchet MS"/>
              <a:ea typeface="Trebuchet MS"/>
              <a:cs typeface="Trebuchet MS"/>
              <a:sym typeface="Trebuchet MS"/>
            </a:endParaRPr>
          </a:p>
          <a:p>
            <a:pPr indent="-314325" lvl="0" marL="914400" rtl="0" algn="l">
              <a:spcBef>
                <a:spcPts val="0"/>
              </a:spcBef>
              <a:spcAft>
                <a:spcPts val="0"/>
              </a:spcAft>
              <a:buClr>
                <a:schemeClr val="dk1"/>
              </a:buClr>
              <a:buSzPts val="1350"/>
              <a:buFont typeface="Trebuchet MS"/>
              <a:buAutoNum type="arabicPeriod"/>
            </a:pPr>
            <a:r>
              <a:rPr b="1" lang="en" sz="1350">
                <a:solidFill>
                  <a:schemeClr val="dk1"/>
                </a:solidFill>
                <a:latin typeface="Trebuchet MS"/>
                <a:ea typeface="Trebuchet MS"/>
                <a:cs typeface="Trebuchet MS"/>
                <a:sym typeface="Trebuchet MS"/>
              </a:rPr>
              <a:t>Ability to manage multiple responsibilities </a:t>
            </a:r>
            <a:r>
              <a:rPr lang="en" sz="1350">
                <a:solidFill>
                  <a:schemeClr val="dk1"/>
                </a:solidFill>
                <a:latin typeface="Trebuchet MS"/>
                <a:ea typeface="Trebuchet MS"/>
                <a:cs typeface="Trebuchet MS"/>
                <a:sym typeface="Trebuchet MS"/>
              </a:rPr>
              <a:t>means you can multitask without getting stressed, rank your priorities, and stay disciplined.</a:t>
            </a:r>
            <a:endParaRPr sz="1350">
              <a:solidFill>
                <a:schemeClr val="dk1"/>
              </a:solidFill>
              <a:latin typeface="Trebuchet MS"/>
              <a:ea typeface="Trebuchet MS"/>
              <a:cs typeface="Trebuchet MS"/>
              <a:sym typeface="Trebuchet MS"/>
            </a:endParaRPr>
          </a:p>
          <a:p>
            <a:pPr indent="-314325" lvl="0" marL="914400" rtl="0" algn="l">
              <a:spcBef>
                <a:spcPts val="0"/>
              </a:spcBef>
              <a:spcAft>
                <a:spcPts val="0"/>
              </a:spcAft>
              <a:buClr>
                <a:schemeClr val="dk1"/>
              </a:buClr>
              <a:buSzPts val="1350"/>
              <a:buFont typeface="Trebuchet MS"/>
              <a:buAutoNum type="arabicPeriod"/>
            </a:pPr>
            <a:r>
              <a:rPr b="1" lang="en" sz="1350">
                <a:solidFill>
                  <a:schemeClr val="dk1"/>
                </a:solidFill>
                <a:latin typeface="Trebuchet MS"/>
                <a:ea typeface="Trebuchet MS"/>
                <a:cs typeface="Trebuchet MS"/>
                <a:sym typeface="Trebuchet MS"/>
              </a:rPr>
              <a:t>Problem-solving skills</a:t>
            </a:r>
            <a:r>
              <a:rPr lang="en" sz="1350">
                <a:solidFill>
                  <a:schemeClr val="dk1"/>
                </a:solidFill>
                <a:latin typeface="Trebuchet MS"/>
                <a:ea typeface="Trebuchet MS"/>
                <a:cs typeface="Trebuchet MS"/>
                <a:sym typeface="Trebuchet MS"/>
              </a:rPr>
              <a:t> means you can troubleshoot issues in new ways.</a:t>
            </a:r>
            <a:endParaRPr sz="1350">
              <a:solidFill>
                <a:schemeClr val="dk1"/>
              </a:solidFill>
              <a:latin typeface="Trebuchet MS"/>
              <a:ea typeface="Trebuchet MS"/>
              <a:cs typeface="Trebuchet MS"/>
              <a:sym typeface="Trebuchet MS"/>
            </a:endParaRPr>
          </a:p>
          <a:p>
            <a:pPr indent="-304800" lvl="0" marL="457200" rtl="0" algn="l">
              <a:spcBef>
                <a:spcPts val="0"/>
              </a:spcBef>
              <a:spcAft>
                <a:spcPts val="0"/>
              </a:spcAft>
              <a:buClr>
                <a:schemeClr val="dk1"/>
              </a:buClr>
              <a:buSzPts val="1200"/>
              <a:buFont typeface="Trebuchet MS"/>
              <a:buChar char="●"/>
            </a:pPr>
            <a:r>
              <a:rPr lang="en" sz="1500">
                <a:solidFill>
                  <a:schemeClr val="dk1"/>
                </a:solidFill>
                <a:latin typeface="Trebuchet MS"/>
                <a:ea typeface="Trebuchet MS"/>
                <a:cs typeface="Trebuchet MS"/>
                <a:sym typeface="Trebuchet MS"/>
              </a:rPr>
              <a:t>Always note software/tools you are familiar with, such Slack, Excel, Project,trello, Xcode, etc.</a:t>
            </a:r>
            <a:r>
              <a:rPr lang="en" sz="1300">
                <a:solidFill>
                  <a:schemeClr val="dk1"/>
                </a:solidFill>
                <a:latin typeface="Trebuchet MS"/>
                <a:ea typeface="Trebuchet MS"/>
                <a:cs typeface="Trebuchet MS"/>
                <a:sym typeface="Trebuchet MS"/>
              </a:rPr>
              <a:t> </a:t>
            </a:r>
            <a:endParaRPr sz="19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